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Josefin Sans" pitchFamily="2" charset="0"/>
      <p:regular r:id="rId21"/>
      <p:bold r:id="rId22"/>
      <p:italic r:id="rId23"/>
      <p:boldItalic r:id="rId24"/>
    </p:embeddedFont>
    <p:embeddedFont>
      <p:font typeface="Josefin Sans Bold" pitchFamily="2" charset="0"/>
      <p:regular r:id="rId25"/>
      <p:bold r:id="rId26"/>
      <p:boldItalic r:id="rId27"/>
    </p:embeddedFont>
    <p:embeddedFont>
      <p:font typeface="Open Sans" panose="020B0606030504020204" pitchFamily="34" charset="0"/>
      <p:regular r:id="rId28"/>
    </p:embeddedFont>
    <p:embeddedFont>
      <p:font typeface="Open Sans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5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6.sv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22.svg"/><Relationship Id="rId7" Type="http://schemas.openxmlformats.org/officeDocument/2006/relationships/image" Target="../media/image29.svg"/><Relationship Id="rId12"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thefuntastic/Unity3d-Finite-State-Machine" TargetMode="External"/><Relationship Id="rId2" Type="http://schemas.openxmlformats.org/officeDocument/2006/relationships/hyperlink" Target="https://unity.com/" TargetMode="External"/><Relationship Id="rId1" Type="http://schemas.openxmlformats.org/officeDocument/2006/relationships/slideLayout" Target="../slideLayouts/slideLayout7.xml"/><Relationship Id="rId5" Type="http://schemas.openxmlformats.org/officeDocument/2006/relationships/hyperlink" Target="https://assetstore.unity.com/packages/essentials/starter-assets-third-person-character-controller-urp-196526" TargetMode="External"/><Relationship Id="rId4" Type="http://schemas.openxmlformats.org/officeDocument/2006/relationships/hyperlink" Target="https://assetstore.unity.com/packages/tools/visual-scripting/behavior-bricks-74816"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8902445" y="781349"/>
            <a:ext cx="8217084" cy="8617008"/>
            <a:chOff x="0" y="734444"/>
            <a:chExt cx="10956112" cy="11489344"/>
          </a:xfrm>
        </p:grpSpPr>
        <p:sp>
          <p:nvSpPr>
            <p:cNvPr id="3" name="TextBox 3"/>
            <p:cNvSpPr txBox="1"/>
            <p:nvPr/>
          </p:nvSpPr>
          <p:spPr>
            <a:xfrm>
              <a:off x="0" y="1763500"/>
              <a:ext cx="10956112" cy="5606415"/>
            </a:xfrm>
            <a:prstGeom prst="rect">
              <a:avLst/>
            </a:prstGeom>
          </p:spPr>
          <p:txBody>
            <a:bodyPr lIns="0" tIns="0" rIns="0" bIns="0" rtlCol="0" anchor="t">
              <a:spAutoFit/>
            </a:bodyPr>
            <a:lstStyle/>
            <a:p>
              <a:pPr>
                <a:lnSpc>
                  <a:spcPts val="8159"/>
                </a:lnSpc>
              </a:pPr>
              <a:r>
                <a:rPr lang="en-US" sz="8000" dirty="0">
                  <a:solidFill>
                    <a:srgbClr val="F7B4A7"/>
                  </a:solidFill>
                  <a:latin typeface="Josefin Sans Bold"/>
                </a:rPr>
                <a:t>Game AI </a:t>
              </a:r>
              <a:r>
                <a:rPr lang="en-US" sz="8000" dirty="0" err="1">
                  <a:solidFill>
                    <a:srgbClr val="F7B4A7"/>
                  </a:solidFill>
                  <a:latin typeface="Josefin Sans Bold"/>
                </a:rPr>
                <a:t>Pembuatan</a:t>
              </a:r>
              <a:r>
                <a:rPr lang="en-US" sz="8000" dirty="0">
                  <a:solidFill>
                    <a:srgbClr val="F7B4A7"/>
                  </a:solidFill>
                  <a:latin typeface="Josefin Sans Bold"/>
                </a:rPr>
                <a:t> NPC </a:t>
              </a:r>
              <a:r>
                <a:rPr lang="en-US" sz="8000" dirty="0" err="1">
                  <a:solidFill>
                    <a:srgbClr val="F7B4A7"/>
                  </a:solidFill>
                  <a:latin typeface="Josefin Sans Bold"/>
                </a:rPr>
                <a:t>Menggunakan</a:t>
              </a:r>
              <a:r>
                <a:rPr lang="en-US" sz="8000" dirty="0">
                  <a:solidFill>
                    <a:srgbClr val="F7B4A7"/>
                  </a:solidFill>
                  <a:latin typeface="Josefin Sans Bold"/>
                </a:rPr>
                <a:t> FSM Dan BT</a:t>
              </a:r>
            </a:p>
          </p:txBody>
        </p:sp>
        <p:sp>
          <p:nvSpPr>
            <p:cNvPr id="4" name="TextBox 4"/>
            <p:cNvSpPr txBox="1"/>
            <p:nvPr/>
          </p:nvSpPr>
          <p:spPr>
            <a:xfrm>
              <a:off x="0" y="734444"/>
              <a:ext cx="10956112" cy="544195"/>
            </a:xfrm>
            <a:prstGeom prst="rect">
              <a:avLst/>
            </a:prstGeom>
          </p:spPr>
          <p:txBody>
            <a:bodyPr lIns="0" tIns="0" rIns="0" bIns="0" rtlCol="0" anchor="t">
              <a:spAutoFit/>
            </a:bodyPr>
            <a:lstStyle/>
            <a:p>
              <a:pPr>
                <a:lnSpc>
                  <a:spcPts val="3359"/>
                </a:lnSpc>
              </a:pPr>
              <a:r>
                <a:rPr lang="en-US" sz="2400" spc="446" dirty="0">
                  <a:solidFill>
                    <a:srgbClr val="94DDDE"/>
                  </a:solidFill>
                  <a:latin typeface="Josefin Sans"/>
                </a:rPr>
                <a:t>KELOMPOK TATAU</a:t>
              </a:r>
            </a:p>
          </p:txBody>
        </p:sp>
        <p:sp>
          <p:nvSpPr>
            <p:cNvPr id="5" name="TextBox 5"/>
            <p:cNvSpPr txBox="1"/>
            <p:nvPr/>
          </p:nvSpPr>
          <p:spPr>
            <a:xfrm>
              <a:off x="0" y="7462134"/>
              <a:ext cx="10956112" cy="4761654"/>
            </a:xfrm>
            <a:prstGeom prst="rect">
              <a:avLst/>
            </a:prstGeom>
          </p:spPr>
          <p:txBody>
            <a:bodyPr lIns="0" tIns="0" rIns="0" bIns="0" rtlCol="0" anchor="t">
              <a:spAutoFit/>
            </a:bodyPr>
            <a:lstStyle/>
            <a:p>
              <a:pPr>
                <a:lnSpc>
                  <a:spcPts val="4759"/>
                </a:lnSpc>
              </a:pPr>
              <a:r>
                <a:rPr lang="en-US" sz="3399" dirty="0" err="1">
                  <a:solidFill>
                    <a:srgbClr val="94DDDE"/>
                  </a:solidFill>
                  <a:latin typeface="Josefin Sans"/>
                </a:rPr>
                <a:t>Kelompok</a:t>
              </a:r>
              <a:r>
                <a:rPr lang="en-US" sz="3399" dirty="0">
                  <a:solidFill>
                    <a:srgbClr val="94DDDE"/>
                  </a:solidFill>
                  <a:latin typeface="Josefin Sans"/>
                </a:rPr>
                <a:t> Tatau</a:t>
              </a:r>
            </a:p>
            <a:p>
              <a:pPr marL="734059" lvl="1" indent="-367030">
                <a:lnSpc>
                  <a:spcPts val="4759"/>
                </a:lnSpc>
                <a:buFont typeface="Arial"/>
                <a:buChar char="•"/>
              </a:pPr>
              <a:r>
                <a:rPr lang="en-US" sz="3399" dirty="0">
                  <a:solidFill>
                    <a:srgbClr val="94DDDE"/>
                  </a:solidFill>
                  <a:latin typeface="Josefin Sans"/>
                </a:rPr>
                <a:t>Maulana </a:t>
              </a:r>
              <a:r>
                <a:rPr lang="en-US" sz="3399" dirty="0" err="1">
                  <a:solidFill>
                    <a:srgbClr val="94DDDE"/>
                  </a:solidFill>
                  <a:latin typeface="Josefin Sans"/>
                </a:rPr>
                <a:t>Arba’i</a:t>
              </a:r>
              <a:r>
                <a:rPr lang="en-US" sz="3399" dirty="0">
                  <a:solidFill>
                    <a:srgbClr val="94DDDE"/>
                  </a:solidFill>
                  <a:latin typeface="Josefin Sans"/>
                </a:rPr>
                <a:t> Dwi </a:t>
              </a:r>
              <a:r>
                <a:rPr lang="en-US" sz="3399" dirty="0" err="1">
                  <a:solidFill>
                    <a:srgbClr val="94DDDE"/>
                  </a:solidFill>
                  <a:latin typeface="Josefin Sans"/>
                </a:rPr>
                <a:t>Putranto</a:t>
              </a:r>
              <a:r>
                <a:rPr lang="en-US" sz="3399" dirty="0">
                  <a:solidFill>
                    <a:srgbClr val="94DDDE"/>
                  </a:solidFill>
                  <a:latin typeface="Josefin Sans"/>
                </a:rPr>
                <a:t> 02121047285</a:t>
              </a:r>
            </a:p>
            <a:p>
              <a:pPr marL="734059" lvl="1" indent="-367030">
                <a:lnSpc>
                  <a:spcPts val="4759"/>
                </a:lnSpc>
                <a:buFont typeface="Arial"/>
                <a:buChar char="•"/>
              </a:pPr>
              <a:r>
                <a:rPr lang="en-US" sz="3399" dirty="0">
                  <a:solidFill>
                    <a:srgbClr val="94DDDE"/>
                  </a:solidFill>
                  <a:latin typeface="Josefin Sans"/>
                </a:rPr>
                <a:t>Ahmad </a:t>
              </a:r>
              <a:r>
                <a:rPr lang="en-US" sz="3399" dirty="0" err="1">
                  <a:solidFill>
                    <a:srgbClr val="94DDDE"/>
                  </a:solidFill>
                  <a:latin typeface="Josefin Sans"/>
                </a:rPr>
                <a:t>Nuhisya</a:t>
              </a:r>
              <a:r>
                <a:rPr lang="en-US" sz="3399" dirty="0">
                  <a:solidFill>
                    <a:srgbClr val="94DDDE"/>
                  </a:solidFill>
                  <a:latin typeface="Josefin Sans"/>
                </a:rPr>
                <a:t> </a:t>
              </a:r>
              <a:r>
                <a:rPr lang="en-US" sz="3399" dirty="0" err="1">
                  <a:solidFill>
                    <a:srgbClr val="94DDDE"/>
                  </a:solidFill>
                  <a:latin typeface="Josefin Sans"/>
                </a:rPr>
                <a:t>Adillaumam</a:t>
              </a:r>
              <a:r>
                <a:rPr lang="en-US" sz="3399" dirty="0">
                  <a:solidFill>
                    <a:srgbClr val="94DDDE"/>
                  </a:solidFill>
                  <a:latin typeface="Josefin Sans"/>
                </a:rPr>
                <a:t> 02120147285</a:t>
              </a:r>
            </a:p>
            <a:p>
              <a:pPr marL="734060" lvl="1" indent="-367030">
                <a:lnSpc>
                  <a:spcPts val="4760"/>
                </a:lnSpc>
                <a:buFont typeface="Arial"/>
                <a:buChar char="•"/>
              </a:pPr>
              <a:r>
                <a:rPr lang="en-US" sz="3400" dirty="0" err="1">
                  <a:solidFill>
                    <a:srgbClr val="94DDDE"/>
                  </a:solidFill>
                  <a:latin typeface="Josefin Sans"/>
                </a:rPr>
                <a:t>Revi</a:t>
              </a:r>
              <a:r>
                <a:rPr lang="en-US" sz="3400" dirty="0">
                  <a:solidFill>
                    <a:srgbClr val="94DDDE"/>
                  </a:solidFill>
                  <a:latin typeface="Josefin Sans"/>
                </a:rPr>
                <a:t> Nur Ridwan 02102147304</a:t>
              </a:r>
            </a:p>
          </p:txBody>
        </p:sp>
      </p:grpSp>
      <p:sp>
        <p:nvSpPr>
          <p:cNvPr id="6" name="Freeform 6"/>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12742227" y="6085593"/>
            <a:ext cx="6414740" cy="6631780"/>
          </a:xfrm>
          <a:custGeom>
            <a:avLst/>
            <a:gdLst/>
            <a:ahLst/>
            <a:cxnLst/>
            <a:rect l="l" t="t" r="r" b="b"/>
            <a:pathLst>
              <a:path w="6414740" h="663178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1746466"/>
            <a:ext cx="15412970" cy="1700981"/>
          </a:xfrm>
          <a:custGeom>
            <a:avLst/>
            <a:gdLst/>
            <a:ahLst/>
            <a:cxnLst/>
            <a:rect l="l" t="t" r="r" b="b"/>
            <a:pathLst>
              <a:path w="15412970" h="1700981">
                <a:moveTo>
                  <a:pt x="0" y="0"/>
                </a:moveTo>
                <a:lnTo>
                  <a:pt x="15412970" y="0"/>
                </a:lnTo>
                <a:lnTo>
                  <a:pt x="15412970" y="1700981"/>
                </a:lnTo>
                <a:lnTo>
                  <a:pt x="0" y="1700981"/>
                </a:lnTo>
                <a:lnTo>
                  <a:pt x="0" y="0"/>
                </a:lnTo>
                <a:close/>
              </a:path>
            </a:pathLst>
          </a:custGeom>
          <a:blipFill>
            <a:blip r:embed="rId4"/>
            <a:stretch>
              <a:fillRect/>
            </a:stretch>
          </a:blipFill>
        </p:spPr>
      </p:sp>
      <p:sp>
        <p:nvSpPr>
          <p:cNvPr id="4" name="Freeform 4"/>
          <p:cNvSpPr/>
          <p:nvPr/>
        </p:nvSpPr>
        <p:spPr>
          <a:xfrm>
            <a:off x="1028700" y="6297295"/>
            <a:ext cx="15412970" cy="2429973"/>
          </a:xfrm>
          <a:custGeom>
            <a:avLst/>
            <a:gdLst/>
            <a:ahLst/>
            <a:cxnLst/>
            <a:rect l="l" t="t" r="r" b="b"/>
            <a:pathLst>
              <a:path w="15412970" h="2429973">
                <a:moveTo>
                  <a:pt x="0" y="0"/>
                </a:moveTo>
                <a:lnTo>
                  <a:pt x="15412970" y="0"/>
                </a:lnTo>
                <a:lnTo>
                  <a:pt x="15412970" y="2429973"/>
                </a:lnTo>
                <a:lnTo>
                  <a:pt x="0" y="2429973"/>
                </a:lnTo>
                <a:lnTo>
                  <a:pt x="0" y="0"/>
                </a:lnTo>
                <a:close/>
              </a:path>
            </a:pathLst>
          </a:custGeom>
          <a:blipFill>
            <a:blip r:embed="rId5"/>
            <a:stretch>
              <a:fillRect/>
            </a:stretch>
          </a:blipFill>
        </p:spPr>
      </p:sp>
      <p:sp>
        <p:nvSpPr>
          <p:cNvPr id="5" name="TextBox 5"/>
          <p:cNvSpPr txBox="1"/>
          <p:nvPr/>
        </p:nvSpPr>
        <p:spPr>
          <a:xfrm>
            <a:off x="1028700" y="518477"/>
            <a:ext cx="7084516" cy="906145"/>
          </a:xfrm>
          <a:prstGeom prst="rect">
            <a:avLst/>
          </a:prstGeom>
        </p:spPr>
        <p:txBody>
          <a:bodyPr lIns="0" tIns="0" rIns="0" bIns="0" rtlCol="0" anchor="t">
            <a:spAutoFit/>
          </a:bodyPr>
          <a:lstStyle/>
          <a:p>
            <a:pPr algn="ctr">
              <a:lnSpc>
                <a:spcPts val="7279"/>
              </a:lnSpc>
            </a:pPr>
            <a:r>
              <a:rPr lang="en-US" sz="5199">
                <a:solidFill>
                  <a:srgbClr val="000000"/>
                </a:solidFill>
                <a:latin typeface="Josefin Sans Bold"/>
              </a:rPr>
              <a:t>3. Nested Class Driver:</a:t>
            </a:r>
          </a:p>
        </p:txBody>
      </p:sp>
      <p:sp>
        <p:nvSpPr>
          <p:cNvPr id="6" name="TextBox 6"/>
          <p:cNvSpPr txBox="1"/>
          <p:nvPr/>
        </p:nvSpPr>
        <p:spPr>
          <a:xfrm>
            <a:off x="1028700" y="3739743"/>
            <a:ext cx="11414388" cy="843915"/>
          </a:xfrm>
          <a:prstGeom prst="rect">
            <a:avLst/>
          </a:prstGeom>
        </p:spPr>
        <p:txBody>
          <a:bodyPr lIns="0" tIns="0" rIns="0" bIns="0" rtlCol="0" anchor="t">
            <a:spAutoFit/>
          </a:bodyPr>
          <a:lstStyle/>
          <a:p>
            <a:pPr>
              <a:lnSpc>
                <a:spcPts val="3359"/>
              </a:lnSpc>
            </a:pPr>
            <a:r>
              <a:rPr lang="en-US" sz="2400">
                <a:solidFill>
                  <a:srgbClr val="000000"/>
                </a:solidFill>
                <a:latin typeface="Josefin Sans"/>
              </a:rPr>
              <a:t>Kelas bersarang ini mendefinisikan peristiwa (Update dan OnTriggerEnter) yang akan digunakan oleh state machine untuk berpindah antar keadaan.</a:t>
            </a:r>
          </a:p>
        </p:txBody>
      </p:sp>
      <p:sp>
        <p:nvSpPr>
          <p:cNvPr id="7" name="TextBox 7"/>
          <p:cNvSpPr txBox="1"/>
          <p:nvPr/>
        </p:nvSpPr>
        <p:spPr>
          <a:xfrm>
            <a:off x="1020142" y="5029200"/>
            <a:ext cx="7101632" cy="906145"/>
          </a:xfrm>
          <a:prstGeom prst="rect">
            <a:avLst/>
          </a:prstGeom>
        </p:spPr>
        <p:txBody>
          <a:bodyPr lIns="0" tIns="0" rIns="0" bIns="0" rtlCol="0" anchor="t">
            <a:spAutoFit/>
          </a:bodyPr>
          <a:lstStyle/>
          <a:p>
            <a:pPr algn="ctr">
              <a:lnSpc>
                <a:spcPts val="7279"/>
              </a:lnSpc>
            </a:pPr>
            <a:r>
              <a:rPr lang="en-US" sz="5199">
                <a:solidFill>
                  <a:srgbClr val="000000"/>
                </a:solidFill>
                <a:latin typeface="Josefin Sans Bold"/>
              </a:rPr>
              <a:t>4. Nested Class Driver:</a:t>
            </a:r>
          </a:p>
        </p:txBody>
      </p:sp>
      <p:sp>
        <p:nvSpPr>
          <p:cNvPr id="8" name="TextBox 8"/>
          <p:cNvSpPr txBox="1"/>
          <p:nvPr/>
        </p:nvSpPr>
        <p:spPr>
          <a:xfrm>
            <a:off x="1028700" y="8946188"/>
            <a:ext cx="11414388" cy="843915"/>
          </a:xfrm>
          <a:prstGeom prst="rect">
            <a:avLst/>
          </a:prstGeom>
        </p:spPr>
        <p:txBody>
          <a:bodyPr lIns="0" tIns="0" rIns="0" bIns="0" rtlCol="0" anchor="t">
            <a:spAutoFit/>
          </a:bodyPr>
          <a:lstStyle/>
          <a:p>
            <a:pPr>
              <a:lnSpc>
                <a:spcPts val="3359"/>
              </a:lnSpc>
            </a:pPr>
            <a:r>
              <a:rPr lang="en-US" sz="2400">
                <a:solidFill>
                  <a:srgbClr val="000000"/>
                </a:solidFill>
                <a:latin typeface="Josefin Sans"/>
              </a:rPr>
              <a:t>Enum ini mendefinisikan keadaan-keadaan yang mungkin dari state machine terbatas: Init, Idle, dan FollowTarget.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343463" y="1640453"/>
            <a:ext cx="15058299" cy="2328428"/>
          </a:xfrm>
          <a:custGeom>
            <a:avLst/>
            <a:gdLst/>
            <a:ahLst/>
            <a:cxnLst/>
            <a:rect l="l" t="t" r="r" b="b"/>
            <a:pathLst>
              <a:path w="15058299" h="2328428">
                <a:moveTo>
                  <a:pt x="0" y="0"/>
                </a:moveTo>
                <a:lnTo>
                  <a:pt x="15058299" y="0"/>
                </a:lnTo>
                <a:lnTo>
                  <a:pt x="15058299" y="2328427"/>
                </a:lnTo>
                <a:lnTo>
                  <a:pt x="0" y="2328427"/>
                </a:lnTo>
                <a:lnTo>
                  <a:pt x="0" y="0"/>
                </a:lnTo>
                <a:close/>
              </a:path>
            </a:pathLst>
          </a:custGeom>
          <a:blipFill>
            <a:blip r:embed="rId2"/>
            <a:stretch>
              <a:fillRect/>
            </a:stretch>
          </a:blipFill>
        </p:spPr>
      </p:sp>
      <p:sp>
        <p:nvSpPr>
          <p:cNvPr id="3" name="Freeform 3"/>
          <p:cNvSpPr/>
          <p:nvPr/>
        </p:nvSpPr>
        <p:spPr>
          <a:xfrm>
            <a:off x="1343463" y="6262718"/>
            <a:ext cx="15058299" cy="1716578"/>
          </a:xfrm>
          <a:custGeom>
            <a:avLst/>
            <a:gdLst/>
            <a:ahLst/>
            <a:cxnLst/>
            <a:rect l="l" t="t" r="r" b="b"/>
            <a:pathLst>
              <a:path w="15058299" h="1716578">
                <a:moveTo>
                  <a:pt x="0" y="0"/>
                </a:moveTo>
                <a:lnTo>
                  <a:pt x="15058299" y="0"/>
                </a:lnTo>
                <a:lnTo>
                  <a:pt x="15058299" y="1716578"/>
                </a:lnTo>
                <a:lnTo>
                  <a:pt x="0" y="1716578"/>
                </a:lnTo>
                <a:lnTo>
                  <a:pt x="0" y="0"/>
                </a:lnTo>
                <a:close/>
              </a:path>
            </a:pathLst>
          </a:custGeom>
          <a:blipFill>
            <a:blip r:embed="rId3"/>
            <a:stretch>
              <a:fillRect/>
            </a:stretch>
          </a:blipFill>
        </p:spPr>
      </p:sp>
      <p:sp>
        <p:nvSpPr>
          <p:cNvPr id="4" name="TextBox 4"/>
          <p:cNvSpPr txBox="1"/>
          <p:nvPr/>
        </p:nvSpPr>
        <p:spPr>
          <a:xfrm>
            <a:off x="1028700" y="378853"/>
            <a:ext cx="8826550" cy="906145"/>
          </a:xfrm>
          <a:prstGeom prst="rect">
            <a:avLst/>
          </a:prstGeom>
        </p:spPr>
        <p:txBody>
          <a:bodyPr lIns="0" tIns="0" rIns="0" bIns="0" rtlCol="0" anchor="t">
            <a:spAutoFit/>
          </a:bodyPr>
          <a:lstStyle/>
          <a:p>
            <a:pPr algn="ctr">
              <a:lnSpc>
                <a:spcPts val="7279"/>
              </a:lnSpc>
            </a:pPr>
            <a:r>
              <a:rPr lang="en-US" sz="5199">
                <a:solidFill>
                  <a:srgbClr val="FFFFFF"/>
                </a:solidFill>
                <a:latin typeface="Josefin Sans Bold"/>
              </a:rPr>
              <a:t>5. Inisialisasi State Machine:</a:t>
            </a:r>
          </a:p>
        </p:txBody>
      </p:sp>
      <p:sp>
        <p:nvSpPr>
          <p:cNvPr id="5" name="TextBox 5"/>
          <p:cNvSpPr txBox="1"/>
          <p:nvPr/>
        </p:nvSpPr>
        <p:spPr>
          <a:xfrm>
            <a:off x="1343463" y="4483663"/>
            <a:ext cx="13773001" cy="464820"/>
          </a:xfrm>
          <a:prstGeom prst="rect">
            <a:avLst/>
          </a:prstGeom>
        </p:spPr>
        <p:txBody>
          <a:bodyPr lIns="0" tIns="0" rIns="0" bIns="0" rtlCol="0" anchor="t">
            <a:spAutoFit/>
          </a:bodyPr>
          <a:lstStyle/>
          <a:p>
            <a:pPr algn="ctr">
              <a:lnSpc>
                <a:spcPts val="3779"/>
              </a:lnSpc>
            </a:pPr>
            <a:r>
              <a:rPr lang="en-US" sz="2700">
                <a:solidFill>
                  <a:srgbClr val="FFFFFF"/>
                </a:solidFill>
                <a:latin typeface="Josefin Sans"/>
              </a:rPr>
              <a:t>State machine diinisialisasi di dalam method Awake dengan keadaan awal diatur ke Init.</a:t>
            </a:r>
          </a:p>
        </p:txBody>
      </p:sp>
      <p:sp>
        <p:nvSpPr>
          <p:cNvPr id="6" name="TextBox 6"/>
          <p:cNvSpPr txBox="1"/>
          <p:nvPr/>
        </p:nvSpPr>
        <p:spPr>
          <a:xfrm>
            <a:off x="1028700" y="5186608"/>
            <a:ext cx="5818584" cy="906145"/>
          </a:xfrm>
          <a:prstGeom prst="rect">
            <a:avLst/>
          </a:prstGeom>
        </p:spPr>
        <p:txBody>
          <a:bodyPr lIns="0" tIns="0" rIns="0" bIns="0" rtlCol="0" anchor="t">
            <a:spAutoFit/>
          </a:bodyPr>
          <a:lstStyle/>
          <a:p>
            <a:pPr algn="ctr">
              <a:lnSpc>
                <a:spcPts val="7279"/>
              </a:lnSpc>
            </a:pPr>
            <a:r>
              <a:rPr lang="en-US" sz="5199">
                <a:solidFill>
                  <a:srgbClr val="FFFFFF"/>
                </a:solidFill>
                <a:latin typeface="Josefin Sans Bold"/>
              </a:rPr>
              <a:t>6. Method Update:</a:t>
            </a:r>
          </a:p>
        </p:txBody>
      </p:sp>
      <p:sp>
        <p:nvSpPr>
          <p:cNvPr id="7" name="TextBox 7"/>
          <p:cNvSpPr txBox="1"/>
          <p:nvPr/>
        </p:nvSpPr>
        <p:spPr>
          <a:xfrm>
            <a:off x="1343463" y="8493646"/>
            <a:ext cx="13773001" cy="464820"/>
          </a:xfrm>
          <a:prstGeom prst="rect">
            <a:avLst/>
          </a:prstGeom>
        </p:spPr>
        <p:txBody>
          <a:bodyPr lIns="0" tIns="0" rIns="0" bIns="0" rtlCol="0" anchor="t">
            <a:spAutoFit/>
          </a:bodyPr>
          <a:lstStyle/>
          <a:p>
            <a:pPr algn="ctr">
              <a:lnSpc>
                <a:spcPts val="3779"/>
              </a:lnSpc>
            </a:pPr>
            <a:r>
              <a:rPr lang="en-US" sz="2700">
                <a:solidFill>
                  <a:srgbClr val="FFFFFF"/>
                </a:solidFill>
                <a:latin typeface="Josefin Sans"/>
              </a:rPr>
              <a:t>State machine diinisialisasi di dalam method Awake dengan keadaan awal diatur ke Init.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406527"/>
            <a:ext cx="16069117" cy="1811625"/>
          </a:xfrm>
          <a:custGeom>
            <a:avLst/>
            <a:gdLst/>
            <a:ahLst/>
            <a:cxnLst/>
            <a:rect l="l" t="t" r="r" b="b"/>
            <a:pathLst>
              <a:path w="16069117" h="1811625">
                <a:moveTo>
                  <a:pt x="0" y="0"/>
                </a:moveTo>
                <a:lnTo>
                  <a:pt x="16069117" y="0"/>
                </a:lnTo>
                <a:lnTo>
                  <a:pt x="16069117" y="1811626"/>
                </a:lnTo>
                <a:lnTo>
                  <a:pt x="0" y="1811626"/>
                </a:lnTo>
                <a:lnTo>
                  <a:pt x="0" y="0"/>
                </a:lnTo>
                <a:close/>
              </a:path>
            </a:pathLst>
          </a:custGeom>
          <a:blipFill>
            <a:blip r:embed="rId2"/>
            <a:stretch>
              <a:fillRect/>
            </a:stretch>
          </a:blipFill>
        </p:spPr>
      </p:sp>
      <p:sp>
        <p:nvSpPr>
          <p:cNvPr id="3" name="Freeform 3"/>
          <p:cNvSpPr/>
          <p:nvPr/>
        </p:nvSpPr>
        <p:spPr>
          <a:xfrm>
            <a:off x="914036" y="5535234"/>
            <a:ext cx="16183780" cy="2846302"/>
          </a:xfrm>
          <a:custGeom>
            <a:avLst/>
            <a:gdLst/>
            <a:ahLst/>
            <a:cxnLst/>
            <a:rect l="l" t="t" r="r" b="b"/>
            <a:pathLst>
              <a:path w="16183780" h="2846302">
                <a:moveTo>
                  <a:pt x="0" y="0"/>
                </a:moveTo>
                <a:lnTo>
                  <a:pt x="16183781" y="0"/>
                </a:lnTo>
                <a:lnTo>
                  <a:pt x="16183781" y="2846302"/>
                </a:lnTo>
                <a:lnTo>
                  <a:pt x="0" y="2846302"/>
                </a:lnTo>
                <a:lnTo>
                  <a:pt x="0" y="0"/>
                </a:lnTo>
                <a:close/>
              </a:path>
            </a:pathLst>
          </a:custGeom>
          <a:blipFill>
            <a:blip r:embed="rId3"/>
            <a:stretch>
              <a:fillRect/>
            </a:stretch>
          </a:blipFill>
        </p:spPr>
      </p:sp>
      <p:sp>
        <p:nvSpPr>
          <p:cNvPr id="4" name="TextBox 4"/>
          <p:cNvSpPr txBox="1"/>
          <p:nvPr/>
        </p:nvSpPr>
        <p:spPr>
          <a:xfrm>
            <a:off x="1028700" y="765173"/>
            <a:ext cx="10381212" cy="641355"/>
          </a:xfrm>
          <a:prstGeom prst="rect">
            <a:avLst/>
          </a:prstGeom>
        </p:spPr>
        <p:txBody>
          <a:bodyPr lIns="0" tIns="0" rIns="0" bIns="0" rtlCol="0" anchor="t">
            <a:spAutoFit/>
          </a:bodyPr>
          <a:lstStyle/>
          <a:p>
            <a:pPr marL="0" lvl="0" indent="0" algn="l">
              <a:lnSpc>
                <a:spcPts val="4700"/>
              </a:lnSpc>
              <a:spcBef>
                <a:spcPct val="0"/>
              </a:spcBef>
            </a:pPr>
            <a:r>
              <a:rPr lang="en-US" sz="5000" spc="-55">
                <a:solidFill>
                  <a:srgbClr val="2B4B82"/>
                </a:solidFill>
                <a:latin typeface="Josefin Sans Bold"/>
              </a:rPr>
              <a:t>7. </a:t>
            </a:r>
            <a:r>
              <a:rPr lang="en-US" sz="5000" u="none" spc="-55">
                <a:solidFill>
                  <a:srgbClr val="2B4B82"/>
                </a:solidFill>
                <a:latin typeface="Josefin Sans Bold"/>
              </a:rPr>
              <a:t>Method OnTriggerEnter</a:t>
            </a:r>
          </a:p>
        </p:txBody>
      </p:sp>
      <p:sp>
        <p:nvSpPr>
          <p:cNvPr id="5" name="TextBox 5"/>
          <p:cNvSpPr txBox="1"/>
          <p:nvPr/>
        </p:nvSpPr>
        <p:spPr>
          <a:xfrm>
            <a:off x="971368" y="3361837"/>
            <a:ext cx="16183780" cy="941070"/>
          </a:xfrm>
          <a:prstGeom prst="rect">
            <a:avLst/>
          </a:prstGeom>
        </p:spPr>
        <p:txBody>
          <a:bodyPr lIns="0" tIns="0" rIns="0" bIns="0" rtlCol="0" anchor="t">
            <a:spAutoFit/>
          </a:bodyPr>
          <a:lstStyle/>
          <a:p>
            <a:pPr algn="just">
              <a:lnSpc>
                <a:spcPts val="3779"/>
              </a:lnSpc>
            </a:pPr>
            <a:r>
              <a:rPr lang="en-US" sz="2700">
                <a:solidFill>
                  <a:srgbClr val="2B4B82"/>
                </a:solidFill>
                <a:latin typeface="Josefin Sans"/>
              </a:rPr>
              <a:t>Method ini dipanggil ketika Collider sandera berinteraksi dengan collider lain. Bergantung pada tag collider, state machine berpindah ke keadaan yang berbeda.</a:t>
            </a:r>
          </a:p>
        </p:txBody>
      </p:sp>
      <p:sp>
        <p:nvSpPr>
          <p:cNvPr id="6" name="TextBox 6"/>
          <p:cNvSpPr txBox="1"/>
          <p:nvPr/>
        </p:nvSpPr>
        <p:spPr>
          <a:xfrm>
            <a:off x="914036" y="4894641"/>
            <a:ext cx="15865431" cy="583443"/>
          </a:xfrm>
          <a:prstGeom prst="rect">
            <a:avLst/>
          </a:prstGeom>
        </p:spPr>
        <p:txBody>
          <a:bodyPr lIns="0" tIns="0" rIns="0" bIns="0" rtlCol="0" anchor="t">
            <a:spAutoFit/>
          </a:bodyPr>
          <a:lstStyle/>
          <a:p>
            <a:pPr marL="0" lvl="0" indent="0" algn="l">
              <a:lnSpc>
                <a:spcPts val="4136"/>
              </a:lnSpc>
              <a:spcBef>
                <a:spcPct val="0"/>
              </a:spcBef>
            </a:pPr>
            <a:r>
              <a:rPr lang="en-US" sz="4400" spc="-48">
                <a:solidFill>
                  <a:srgbClr val="2B4B82"/>
                </a:solidFill>
                <a:latin typeface="Josefin Sans Bold"/>
              </a:rPr>
              <a:t>8. Method FollowTarget_Enter dan FollowTarget_Update:</a:t>
            </a:r>
          </a:p>
        </p:txBody>
      </p:sp>
      <p:sp>
        <p:nvSpPr>
          <p:cNvPr id="7" name="TextBox 7"/>
          <p:cNvSpPr txBox="1"/>
          <p:nvPr/>
        </p:nvSpPr>
        <p:spPr>
          <a:xfrm>
            <a:off x="971368" y="8648236"/>
            <a:ext cx="16449682" cy="1417320"/>
          </a:xfrm>
          <a:prstGeom prst="rect">
            <a:avLst/>
          </a:prstGeom>
        </p:spPr>
        <p:txBody>
          <a:bodyPr lIns="0" tIns="0" rIns="0" bIns="0" rtlCol="0" anchor="t">
            <a:spAutoFit/>
          </a:bodyPr>
          <a:lstStyle/>
          <a:p>
            <a:pPr algn="just">
              <a:lnSpc>
                <a:spcPts val="3779"/>
              </a:lnSpc>
            </a:pPr>
            <a:r>
              <a:rPr lang="en-US" sz="2700">
                <a:solidFill>
                  <a:srgbClr val="2B4B82"/>
                </a:solidFill>
                <a:latin typeface="Josefin Sans"/>
              </a:rPr>
              <a:t>Method ini khusus untuk keadaan FollowTarget. FollowTarget_Enter dipanggil saat memasuki keadaan, dan FollowTarget_Update dipanggil selama keadaan untuk menangani perilaku tertentu, seperti menetapkan tujuan untuk NavMeshAgent dan memeriksa apakah target berada dalam jarak tertentu.</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14304399" y="5942410"/>
            <a:ext cx="6414740" cy="6631780"/>
          </a:xfrm>
          <a:custGeom>
            <a:avLst/>
            <a:gdLst/>
            <a:ahLst/>
            <a:cxnLst/>
            <a:rect l="l" t="t" r="r" b="b"/>
            <a:pathLst>
              <a:path w="6414740" h="663178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2000478"/>
            <a:ext cx="14906524" cy="1674890"/>
          </a:xfrm>
          <a:custGeom>
            <a:avLst/>
            <a:gdLst/>
            <a:ahLst/>
            <a:cxnLst/>
            <a:rect l="l" t="t" r="r" b="b"/>
            <a:pathLst>
              <a:path w="14906524" h="1674890">
                <a:moveTo>
                  <a:pt x="0" y="0"/>
                </a:moveTo>
                <a:lnTo>
                  <a:pt x="14906524" y="0"/>
                </a:lnTo>
                <a:lnTo>
                  <a:pt x="14906524" y="1674890"/>
                </a:lnTo>
                <a:lnTo>
                  <a:pt x="0" y="1674890"/>
                </a:lnTo>
                <a:lnTo>
                  <a:pt x="0" y="0"/>
                </a:lnTo>
                <a:close/>
              </a:path>
            </a:pathLst>
          </a:custGeom>
          <a:blipFill>
            <a:blip r:embed="rId4"/>
            <a:stretch>
              <a:fillRect/>
            </a:stretch>
          </a:blipFill>
        </p:spPr>
      </p:sp>
      <p:sp>
        <p:nvSpPr>
          <p:cNvPr id="4" name="TextBox 4"/>
          <p:cNvSpPr txBox="1"/>
          <p:nvPr/>
        </p:nvSpPr>
        <p:spPr>
          <a:xfrm>
            <a:off x="1028700" y="1190625"/>
            <a:ext cx="12211812" cy="593725"/>
          </a:xfrm>
          <a:prstGeom prst="rect">
            <a:avLst/>
          </a:prstGeom>
        </p:spPr>
        <p:txBody>
          <a:bodyPr lIns="0" tIns="0" rIns="0" bIns="0" rtlCol="0" anchor="t">
            <a:spAutoFit/>
          </a:bodyPr>
          <a:lstStyle/>
          <a:p>
            <a:pPr>
              <a:lnSpc>
                <a:spcPts val="4250"/>
              </a:lnSpc>
            </a:pPr>
            <a:r>
              <a:rPr lang="en-US" sz="5000" spc="-50">
                <a:solidFill>
                  <a:srgbClr val="2B4B82"/>
                </a:solidFill>
                <a:latin typeface="Josefin Sans Bold"/>
              </a:rPr>
              <a:t>9. Method Idle_Enter:</a:t>
            </a:r>
          </a:p>
        </p:txBody>
      </p:sp>
      <p:sp>
        <p:nvSpPr>
          <p:cNvPr id="5" name="TextBox 5"/>
          <p:cNvSpPr txBox="1"/>
          <p:nvPr/>
        </p:nvSpPr>
        <p:spPr>
          <a:xfrm>
            <a:off x="1028700" y="3856343"/>
            <a:ext cx="12211812" cy="815340"/>
          </a:xfrm>
          <a:prstGeom prst="rect">
            <a:avLst/>
          </a:prstGeom>
        </p:spPr>
        <p:txBody>
          <a:bodyPr lIns="0" tIns="0" rIns="0" bIns="0" rtlCol="0" anchor="t">
            <a:spAutoFit/>
          </a:bodyPr>
          <a:lstStyle/>
          <a:p>
            <a:pPr>
              <a:lnSpc>
                <a:spcPts val="3359"/>
              </a:lnSpc>
            </a:pPr>
            <a:r>
              <a:rPr lang="en-US" sz="2400">
                <a:solidFill>
                  <a:srgbClr val="2B4B82"/>
                </a:solidFill>
                <a:latin typeface="Open Sans"/>
              </a:rPr>
              <a:t>Method ini dipanggil saat memasuki keadaan Idle. Ini mengatur kembali target menjadi null dan membersihkan jalur NavMeshAgent.</a:t>
            </a:r>
          </a:p>
        </p:txBody>
      </p:sp>
      <p:sp>
        <p:nvSpPr>
          <p:cNvPr id="6" name="TextBox 6"/>
          <p:cNvSpPr txBox="1"/>
          <p:nvPr/>
        </p:nvSpPr>
        <p:spPr>
          <a:xfrm>
            <a:off x="1028700" y="5238537"/>
            <a:ext cx="12211812" cy="1653540"/>
          </a:xfrm>
          <a:prstGeom prst="rect">
            <a:avLst/>
          </a:prstGeom>
        </p:spPr>
        <p:txBody>
          <a:bodyPr lIns="0" tIns="0" rIns="0" bIns="0" rtlCol="0" anchor="t">
            <a:spAutoFit/>
          </a:bodyPr>
          <a:lstStyle/>
          <a:p>
            <a:pPr>
              <a:lnSpc>
                <a:spcPts val="3359"/>
              </a:lnSpc>
            </a:pPr>
            <a:r>
              <a:rPr lang="en-US" sz="2400">
                <a:solidFill>
                  <a:srgbClr val="2B4B82"/>
                </a:solidFill>
                <a:latin typeface="Open Sans"/>
              </a:rPr>
              <a:t>Secara keseluruhan, skrip ini menunjukkan penggunaan state machine terbatas untuk mengontrol perilaku objek permainan sandera di Unity. Sandera dapat berada dalam keadaan awal, keadaan idle, atau mengikuti target berdasarkan interaksi dengan objek permainan lain.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3001822" y="1710976"/>
            <a:ext cx="3662625" cy="5642699"/>
          </a:xfrm>
          <a:custGeom>
            <a:avLst/>
            <a:gdLst/>
            <a:ahLst/>
            <a:cxnLst/>
            <a:rect l="l" t="t" r="r" b="b"/>
            <a:pathLst>
              <a:path w="3662625" h="5642699">
                <a:moveTo>
                  <a:pt x="0" y="0"/>
                </a:moveTo>
                <a:lnTo>
                  <a:pt x="3662625" y="0"/>
                </a:lnTo>
                <a:lnTo>
                  <a:pt x="3662625" y="5642699"/>
                </a:lnTo>
                <a:lnTo>
                  <a:pt x="0" y="56426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77409" y="1595409"/>
            <a:ext cx="9444610" cy="5312593"/>
          </a:xfrm>
          <a:custGeom>
            <a:avLst/>
            <a:gdLst/>
            <a:ahLst/>
            <a:cxnLst/>
            <a:rect l="l" t="t" r="r" b="b"/>
            <a:pathLst>
              <a:path w="9444610" h="5312593">
                <a:moveTo>
                  <a:pt x="0" y="0"/>
                </a:moveTo>
                <a:lnTo>
                  <a:pt x="9444609" y="0"/>
                </a:lnTo>
                <a:lnTo>
                  <a:pt x="9444609" y="5312593"/>
                </a:lnTo>
                <a:lnTo>
                  <a:pt x="0" y="5312593"/>
                </a:lnTo>
                <a:lnTo>
                  <a:pt x="0" y="0"/>
                </a:lnTo>
                <a:close/>
              </a:path>
            </a:pathLst>
          </a:custGeom>
          <a:blipFill>
            <a:blip r:embed="rId4"/>
            <a:stretch>
              <a:fillRect/>
            </a:stretch>
          </a:blipFill>
        </p:spPr>
      </p:sp>
      <p:sp>
        <p:nvSpPr>
          <p:cNvPr id="4" name="TextBox 4"/>
          <p:cNvSpPr txBox="1"/>
          <p:nvPr/>
        </p:nvSpPr>
        <p:spPr>
          <a:xfrm>
            <a:off x="1028700" y="520909"/>
            <a:ext cx="11297850" cy="1811020"/>
          </a:xfrm>
          <a:prstGeom prst="rect">
            <a:avLst/>
          </a:prstGeom>
        </p:spPr>
        <p:txBody>
          <a:bodyPr lIns="0" tIns="0" rIns="0" bIns="0" rtlCol="0" anchor="t">
            <a:spAutoFit/>
          </a:bodyPr>
          <a:lstStyle/>
          <a:p>
            <a:pPr algn="ctr">
              <a:lnSpc>
                <a:spcPts val="7279"/>
              </a:lnSpc>
            </a:pPr>
            <a:r>
              <a:rPr lang="en-US" sz="5199">
                <a:solidFill>
                  <a:srgbClr val="FFFFFF"/>
                </a:solidFill>
                <a:latin typeface="Open Sans Bold"/>
              </a:rPr>
              <a:t>Behavior terorist (Behavior Tree):</a:t>
            </a:r>
          </a:p>
          <a:p>
            <a:pPr algn="ctr">
              <a:lnSpc>
                <a:spcPts val="7279"/>
              </a:lnSpc>
            </a:pPr>
            <a:endParaRPr lang="en-US" sz="5199">
              <a:solidFill>
                <a:srgbClr val="FFFFFF"/>
              </a:solidFill>
              <a:latin typeface="Open Sans Bold"/>
            </a:endParaRPr>
          </a:p>
        </p:txBody>
      </p:sp>
      <p:sp>
        <p:nvSpPr>
          <p:cNvPr id="5" name="TextBox 5"/>
          <p:cNvSpPr txBox="1"/>
          <p:nvPr/>
        </p:nvSpPr>
        <p:spPr>
          <a:xfrm>
            <a:off x="1028700" y="7185660"/>
            <a:ext cx="12326550" cy="2072640"/>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FFFFFF"/>
                </a:solidFill>
                <a:latin typeface="Open Sans"/>
              </a:rPr>
              <a:t>Mereka akan menyerang pemain jika berada di dekat pemain.</a:t>
            </a:r>
          </a:p>
          <a:p>
            <a:pPr marL="518160" lvl="1" indent="-259080" algn="just">
              <a:lnSpc>
                <a:spcPts val="3359"/>
              </a:lnSpc>
              <a:buFont typeface="Arial"/>
              <a:buChar char="•"/>
            </a:pPr>
            <a:r>
              <a:rPr lang="en-US" sz="2400">
                <a:solidFill>
                  <a:srgbClr val="FFFFFF"/>
                </a:solidFill>
                <a:latin typeface="Open Sans"/>
              </a:rPr>
              <a:t>Jika berada di dekat sandera, mereka akan menculik sandera dan membawanya kembali ke markas teroris.</a:t>
            </a:r>
          </a:p>
          <a:p>
            <a:pPr marL="518160" lvl="1" indent="-259080" algn="just">
              <a:lnSpc>
                <a:spcPts val="3359"/>
              </a:lnSpc>
              <a:buFont typeface="Arial"/>
              <a:buChar char="•"/>
            </a:pPr>
            <a:r>
              <a:rPr lang="en-US" sz="2400">
                <a:solidFill>
                  <a:srgbClr val="FFFFFF"/>
                </a:solidFill>
                <a:latin typeface="Open Sans"/>
              </a:rPr>
              <a:t>Jika sudah mencapai markas teroris, mereka akan melakukan patroli.</a:t>
            </a:r>
          </a:p>
          <a:p>
            <a:pPr algn="just">
              <a:lnSpc>
                <a:spcPts val="3359"/>
              </a:lnSpc>
            </a:pPr>
            <a:endParaRPr lang="en-US" sz="2400">
              <a:solidFill>
                <a:srgbClr val="FFFFFF"/>
              </a:solidFill>
              <a:latin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7937937" y="2655401"/>
            <a:ext cx="2024253" cy="3118596"/>
          </a:xfrm>
          <a:custGeom>
            <a:avLst/>
            <a:gdLst/>
            <a:ahLst/>
            <a:cxnLst/>
            <a:rect l="l" t="t" r="r" b="b"/>
            <a:pathLst>
              <a:path w="2024253" h="3118596">
                <a:moveTo>
                  <a:pt x="0" y="0"/>
                </a:moveTo>
                <a:lnTo>
                  <a:pt x="2024253" y="0"/>
                </a:lnTo>
                <a:lnTo>
                  <a:pt x="2024253" y="3118596"/>
                </a:lnTo>
                <a:lnTo>
                  <a:pt x="0" y="3118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040809" y="6065055"/>
            <a:ext cx="8206383" cy="1566544"/>
          </a:xfrm>
          <a:prstGeom prst="rect">
            <a:avLst/>
          </a:prstGeom>
        </p:spPr>
        <p:txBody>
          <a:bodyPr lIns="0" tIns="0" rIns="0" bIns="0" rtlCol="0" anchor="t">
            <a:spAutoFit/>
          </a:bodyPr>
          <a:lstStyle/>
          <a:p>
            <a:pPr algn="ctr">
              <a:lnSpc>
                <a:spcPts val="12880"/>
              </a:lnSpc>
            </a:pPr>
            <a:r>
              <a:rPr lang="en-US" sz="9200">
                <a:solidFill>
                  <a:srgbClr val="94DDDE"/>
                </a:solidFill>
                <a:latin typeface="Open Sans Bold"/>
              </a:rPr>
              <a:t>TERIMA KASIH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283745" y="554059"/>
            <a:ext cx="11214069" cy="8923316"/>
            <a:chOff x="0" y="0"/>
            <a:chExt cx="14952092" cy="11897755"/>
          </a:xfrm>
        </p:grpSpPr>
        <p:sp>
          <p:nvSpPr>
            <p:cNvPr id="3" name="TextBox 3"/>
            <p:cNvSpPr txBox="1"/>
            <p:nvPr/>
          </p:nvSpPr>
          <p:spPr>
            <a:xfrm>
              <a:off x="0" y="-19050"/>
              <a:ext cx="14952092" cy="1314450"/>
            </a:xfrm>
            <a:prstGeom prst="rect">
              <a:avLst/>
            </a:prstGeom>
          </p:spPr>
          <p:txBody>
            <a:bodyPr lIns="0" tIns="0" rIns="0" bIns="0" rtlCol="0" anchor="t">
              <a:spAutoFit/>
            </a:bodyPr>
            <a:lstStyle/>
            <a:p>
              <a:pPr>
                <a:lnSpc>
                  <a:spcPts val="7680"/>
                </a:lnSpc>
              </a:pPr>
              <a:r>
                <a:rPr lang="en-US" sz="6400">
                  <a:solidFill>
                    <a:srgbClr val="31356E"/>
                  </a:solidFill>
                  <a:latin typeface="Josefin Sans Bold"/>
                </a:rPr>
                <a:t>APA ITU FSM?</a:t>
              </a:r>
            </a:p>
          </p:txBody>
        </p:sp>
        <p:sp>
          <p:nvSpPr>
            <p:cNvPr id="4" name="TextBox 4"/>
            <p:cNvSpPr txBox="1"/>
            <p:nvPr/>
          </p:nvSpPr>
          <p:spPr>
            <a:xfrm>
              <a:off x="0" y="2236230"/>
              <a:ext cx="14325557" cy="9661525"/>
            </a:xfrm>
            <a:prstGeom prst="rect">
              <a:avLst/>
            </a:prstGeom>
          </p:spPr>
          <p:txBody>
            <a:bodyPr lIns="0" tIns="0" rIns="0" bIns="0" rtlCol="0" anchor="t">
              <a:spAutoFit/>
            </a:bodyPr>
            <a:lstStyle/>
            <a:p>
              <a:pPr>
                <a:lnSpc>
                  <a:spcPts val="3000"/>
                </a:lnSpc>
              </a:pPr>
              <a:r>
                <a:rPr lang="en-US" sz="2500">
                  <a:solidFill>
                    <a:srgbClr val="2B4B82"/>
                  </a:solidFill>
                  <a:latin typeface="Josefin Sans"/>
                </a:rPr>
                <a:t>Finite State Machine atau FSM adalah sebuah model komputasi yang dapat digunakan untuk mensimulasikan urutan logika atau representasi dari urutan eksekusi dan kondisi. Perhatikan diagram FSM sederhana di samping ini: </a:t>
              </a:r>
            </a:p>
            <a:p>
              <a:pPr>
                <a:lnSpc>
                  <a:spcPts val="3000"/>
                </a:lnSpc>
              </a:pPr>
              <a:endParaRPr lang="en-US" sz="2500">
                <a:solidFill>
                  <a:srgbClr val="2B4B82"/>
                </a:solidFill>
                <a:latin typeface="Josefin Sans"/>
              </a:endParaRPr>
            </a:p>
            <a:p>
              <a:pPr>
                <a:lnSpc>
                  <a:spcPts val="3000"/>
                </a:lnSpc>
              </a:pPr>
              <a:r>
                <a:rPr lang="en-US" sz="2500">
                  <a:solidFill>
                    <a:srgbClr val="2B4B82"/>
                  </a:solidFill>
                  <a:latin typeface="Josefin Sans"/>
                </a:rPr>
                <a:t>Terdapat 4 kondisi utama yaitu: </a:t>
              </a:r>
            </a:p>
            <a:p>
              <a:pPr>
                <a:lnSpc>
                  <a:spcPts val="3000"/>
                </a:lnSpc>
              </a:pPr>
              <a:endParaRPr lang="en-US" sz="2500">
                <a:solidFill>
                  <a:srgbClr val="2B4B82"/>
                </a:solidFill>
                <a:latin typeface="Josefin Sans"/>
              </a:endParaRPr>
            </a:p>
            <a:p>
              <a:pPr marL="539753" lvl="1" indent="-269876">
                <a:lnSpc>
                  <a:spcPts val="3000"/>
                </a:lnSpc>
                <a:buFont typeface="Arial"/>
                <a:buChar char="•"/>
              </a:pPr>
              <a:r>
                <a:rPr lang="en-US" sz="2500">
                  <a:solidFill>
                    <a:srgbClr val="2B4B82"/>
                  </a:solidFill>
                  <a:latin typeface="Josefin Sans"/>
                </a:rPr>
                <a:t>DUCKING</a:t>
              </a:r>
            </a:p>
            <a:p>
              <a:pPr marL="539753" lvl="1" indent="-269876">
                <a:lnSpc>
                  <a:spcPts val="3000"/>
                </a:lnSpc>
                <a:buFont typeface="Arial"/>
                <a:buChar char="•"/>
              </a:pPr>
              <a:r>
                <a:rPr lang="en-US" sz="2500">
                  <a:solidFill>
                    <a:srgbClr val="2B4B82"/>
                  </a:solidFill>
                  <a:latin typeface="Josefin Sans"/>
                </a:rPr>
                <a:t>STANDING</a:t>
              </a:r>
            </a:p>
            <a:p>
              <a:pPr marL="539753" lvl="1" indent="-269876">
                <a:lnSpc>
                  <a:spcPts val="3000"/>
                </a:lnSpc>
                <a:buFont typeface="Arial"/>
                <a:buChar char="•"/>
              </a:pPr>
              <a:r>
                <a:rPr lang="en-US" sz="2500">
                  <a:solidFill>
                    <a:srgbClr val="2B4B82"/>
                  </a:solidFill>
                  <a:latin typeface="Josefin Sans"/>
                </a:rPr>
                <a:t>JUMPING</a:t>
              </a:r>
            </a:p>
            <a:p>
              <a:pPr marL="539753" lvl="1" indent="-269876">
                <a:lnSpc>
                  <a:spcPts val="3000"/>
                </a:lnSpc>
                <a:buFont typeface="Arial"/>
                <a:buChar char="•"/>
              </a:pPr>
              <a:r>
                <a:rPr lang="en-US" sz="2500">
                  <a:solidFill>
                    <a:srgbClr val="2B4B82"/>
                  </a:solidFill>
                  <a:latin typeface="Josefin Sans"/>
                </a:rPr>
                <a:t>DIVING</a:t>
              </a:r>
            </a:p>
            <a:p>
              <a:pPr>
                <a:lnSpc>
                  <a:spcPts val="3000"/>
                </a:lnSpc>
              </a:pPr>
              <a:endParaRPr lang="en-US" sz="2500">
                <a:solidFill>
                  <a:srgbClr val="2B4B82"/>
                </a:solidFill>
                <a:latin typeface="Josefin Sans"/>
              </a:endParaRPr>
            </a:p>
            <a:p>
              <a:pPr>
                <a:lnSpc>
                  <a:spcPts val="3000"/>
                </a:lnSpc>
              </a:pPr>
              <a:r>
                <a:rPr lang="en-US" sz="2500">
                  <a:solidFill>
                    <a:srgbClr val="2B4B82"/>
                  </a:solidFill>
                  <a:latin typeface="Josefin Sans"/>
                </a:rPr>
                <a:t>Dalam kondisi DUCKING, jika ditekan tombol ARROW-DOWN maka kondisi akan berubah menjadi STANDING. Apabila dalam kondisi STANDING ditekan ARROW-DOWN, kondisi akan berubah menjadi DUCKING. Apabila dalam kondisi STANDING ditekan BUTTON-B, maka kondisi akan berubah menjadi JUMPING. Apabila dalam kondisi JUMPING ditekan tombol ARROW-DOWN maka kondisi akan berubah menjadi DIVING.</a:t>
              </a:r>
            </a:p>
          </p:txBody>
        </p:sp>
      </p:grpSp>
      <p:sp>
        <p:nvSpPr>
          <p:cNvPr id="5" name="Freeform 5"/>
          <p:cNvSpPr/>
          <p:nvPr/>
        </p:nvSpPr>
        <p:spPr>
          <a:xfrm>
            <a:off x="10966393" y="2863652"/>
            <a:ext cx="7117574" cy="4559696"/>
          </a:xfrm>
          <a:custGeom>
            <a:avLst/>
            <a:gdLst/>
            <a:ahLst/>
            <a:cxnLst/>
            <a:rect l="l" t="t" r="r" b="b"/>
            <a:pathLst>
              <a:path w="7117574" h="4559696">
                <a:moveTo>
                  <a:pt x="0" y="0"/>
                </a:moveTo>
                <a:lnTo>
                  <a:pt x="7117574" y="0"/>
                </a:lnTo>
                <a:lnTo>
                  <a:pt x="7117574" y="4559696"/>
                </a:lnTo>
                <a:lnTo>
                  <a:pt x="0" y="4559696"/>
                </a:lnTo>
                <a:lnTo>
                  <a:pt x="0" y="0"/>
                </a:lnTo>
                <a:close/>
              </a:path>
            </a:pathLst>
          </a:custGeom>
          <a:blipFill>
            <a:blip r:embed="rId2"/>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296959" y="1684366"/>
            <a:ext cx="6540891" cy="5793361"/>
          </a:xfrm>
          <a:custGeom>
            <a:avLst/>
            <a:gdLst/>
            <a:ahLst/>
            <a:cxnLst/>
            <a:rect l="l" t="t" r="r" b="b"/>
            <a:pathLst>
              <a:path w="6540891" h="5793361">
                <a:moveTo>
                  <a:pt x="0" y="0"/>
                </a:moveTo>
                <a:lnTo>
                  <a:pt x="6540892" y="0"/>
                </a:lnTo>
                <a:lnTo>
                  <a:pt x="6540892" y="5793361"/>
                </a:lnTo>
                <a:lnTo>
                  <a:pt x="0" y="5793361"/>
                </a:lnTo>
                <a:lnTo>
                  <a:pt x="0" y="0"/>
                </a:lnTo>
                <a:close/>
              </a:path>
            </a:pathLst>
          </a:custGeom>
          <a:blipFill>
            <a:blip r:embed="rId2"/>
            <a:stretch>
              <a:fillRect/>
            </a:stretch>
          </a:blipFill>
        </p:spPr>
      </p:sp>
      <p:grpSp>
        <p:nvGrpSpPr>
          <p:cNvPr id="3" name="Group 3"/>
          <p:cNvGrpSpPr/>
          <p:nvPr/>
        </p:nvGrpSpPr>
        <p:grpSpPr>
          <a:xfrm>
            <a:off x="9252408" y="1684366"/>
            <a:ext cx="8592473" cy="5984240"/>
            <a:chOff x="0" y="0"/>
            <a:chExt cx="11456630" cy="7978987"/>
          </a:xfrm>
        </p:grpSpPr>
        <p:sp>
          <p:nvSpPr>
            <p:cNvPr id="4" name="TextBox 4"/>
            <p:cNvSpPr txBox="1"/>
            <p:nvPr/>
          </p:nvSpPr>
          <p:spPr>
            <a:xfrm>
              <a:off x="548148" y="-9525"/>
              <a:ext cx="6723775" cy="3286125"/>
            </a:xfrm>
            <a:prstGeom prst="rect">
              <a:avLst/>
            </a:prstGeom>
          </p:spPr>
          <p:txBody>
            <a:bodyPr lIns="0" tIns="0" rIns="0" bIns="0" rtlCol="0" anchor="t">
              <a:spAutoFit/>
            </a:bodyPr>
            <a:lstStyle/>
            <a:p>
              <a:pPr>
                <a:lnSpc>
                  <a:spcPts val="9719"/>
                </a:lnSpc>
              </a:pPr>
              <a:r>
                <a:rPr lang="en-US" sz="8099">
                  <a:solidFill>
                    <a:srgbClr val="F7B4A7"/>
                  </a:solidFill>
                  <a:latin typeface="Josefin Sans Bold"/>
                </a:rPr>
                <a:t>Behaviour Tree</a:t>
              </a:r>
            </a:p>
          </p:txBody>
        </p:sp>
        <p:sp>
          <p:nvSpPr>
            <p:cNvPr id="5" name="TextBox 5"/>
            <p:cNvSpPr txBox="1"/>
            <p:nvPr/>
          </p:nvSpPr>
          <p:spPr>
            <a:xfrm>
              <a:off x="0" y="3209925"/>
              <a:ext cx="11456630" cy="4769062"/>
            </a:xfrm>
            <a:prstGeom prst="rect">
              <a:avLst/>
            </a:prstGeom>
          </p:spPr>
          <p:txBody>
            <a:bodyPr lIns="0" tIns="0" rIns="0" bIns="0" rtlCol="0" anchor="t">
              <a:spAutoFit/>
            </a:bodyPr>
            <a:lstStyle/>
            <a:p>
              <a:pPr algn="just">
                <a:lnSpc>
                  <a:spcPts val="4060"/>
                </a:lnSpc>
              </a:pPr>
              <a:r>
                <a:rPr lang="en-US" sz="2900">
                  <a:solidFill>
                    <a:srgbClr val="94DDDE"/>
                  </a:solidFill>
                  <a:latin typeface="Josefin Sans"/>
                </a:rPr>
                <a:t>Metode ini memanfaatkan pohon berakar dengan setiap daun pohon menandakan aksi dan kondisi dan setiap simpul lainnya disebut decorator.</a:t>
              </a:r>
            </a:p>
            <a:p>
              <a:pPr algn="just">
                <a:lnSpc>
                  <a:spcPts val="4060"/>
                </a:lnSpc>
              </a:pPr>
              <a:endParaRPr lang="en-US" sz="2900">
                <a:solidFill>
                  <a:srgbClr val="94DDDE"/>
                </a:solidFill>
                <a:latin typeface="Josefin Sans"/>
              </a:endParaRPr>
            </a:p>
            <a:p>
              <a:pPr algn="just">
                <a:lnSpc>
                  <a:spcPts val="4060"/>
                </a:lnSpc>
              </a:pPr>
              <a:r>
                <a:rPr lang="en-US" sz="2900">
                  <a:solidFill>
                    <a:srgbClr val="94DDDE"/>
                  </a:solidFill>
                  <a:latin typeface="Josefin Sans"/>
                </a:rPr>
                <a:t>Contoh Behaviour Tree Ada di gambar kiri. Gambar tersebut merupakan contoh Behaviour Tree membuka pintu mobil.</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851762" y="1107504"/>
            <a:ext cx="3489749" cy="2861594"/>
          </a:xfrm>
          <a:custGeom>
            <a:avLst/>
            <a:gdLst/>
            <a:ahLst/>
            <a:cxnLst/>
            <a:rect l="l" t="t" r="r" b="b"/>
            <a:pathLst>
              <a:path w="3489749" h="2861594">
                <a:moveTo>
                  <a:pt x="0" y="0"/>
                </a:moveTo>
                <a:lnTo>
                  <a:pt x="3489749" y="0"/>
                </a:lnTo>
                <a:lnTo>
                  <a:pt x="3489749" y="2861593"/>
                </a:lnTo>
                <a:lnTo>
                  <a:pt x="0" y="28615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0793" y="4342477"/>
            <a:ext cx="4618653" cy="4114800"/>
          </a:xfrm>
          <a:custGeom>
            <a:avLst/>
            <a:gdLst/>
            <a:ahLst/>
            <a:cxnLst/>
            <a:rect l="l" t="t" r="r" b="b"/>
            <a:pathLst>
              <a:path w="4618653" h="4114800">
                <a:moveTo>
                  <a:pt x="0" y="0"/>
                </a:moveTo>
                <a:lnTo>
                  <a:pt x="4618653" y="0"/>
                </a:lnTo>
                <a:lnTo>
                  <a:pt x="461865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7973577" y="596231"/>
            <a:ext cx="9437997" cy="7045699"/>
            <a:chOff x="0" y="0"/>
            <a:chExt cx="12583996" cy="9394265"/>
          </a:xfrm>
        </p:grpSpPr>
        <p:sp>
          <p:nvSpPr>
            <p:cNvPr id="5" name="TextBox 5"/>
            <p:cNvSpPr txBox="1"/>
            <p:nvPr/>
          </p:nvSpPr>
          <p:spPr>
            <a:xfrm>
              <a:off x="0" y="1500368"/>
              <a:ext cx="12380964" cy="7893897"/>
            </a:xfrm>
            <a:prstGeom prst="rect">
              <a:avLst/>
            </a:prstGeom>
          </p:spPr>
          <p:txBody>
            <a:bodyPr lIns="0" tIns="0" rIns="0" bIns="0" rtlCol="0" anchor="t">
              <a:spAutoFit/>
            </a:bodyPr>
            <a:lstStyle/>
            <a:p>
              <a:pPr>
                <a:lnSpc>
                  <a:spcPts val="3640"/>
                </a:lnSpc>
              </a:pPr>
              <a:r>
                <a:rPr lang="en-US" sz="2600">
                  <a:solidFill>
                    <a:srgbClr val="2B4B82"/>
                  </a:solidFill>
                  <a:latin typeface="Josefin Sans"/>
                </a:rPr>
                <a:t>Game ini merupakan game populer yang biasa dikenal sebagai "tactical shooter". "Tactical shooter adalah genre permainan video yang menekankan strategi, kerjasama tim, dan taktik dalam penggunaan senjata untuk mencapai tujuan permainan. Pengembangan game ini terinspirasi dari game Counter Strike dimana player menjadi counter terorist yang menyelamatkan sandera. Beberapa bertimbangan kami memilih game ini sebagai berikut:</a:t>
              </a:r>
            </a:p>
            <a:p>
              <a:pPr>
                <a:lnSpc>
                  <a:spcPts val="3640"/>
                </a:lnSpc>
              </a:pPr>
              <a:endParaRPr lang="en-US" sz="2600">
                <a:solidFill>
                  <a:srgbClr val="2B4B82"/>
                </a:solidFill>
                <a:latin typeface="Josefin Sans"/>
              </a:endParaRPr>
            </a:p>
            <a:p>
              <a:pPr marL="561341" lvl="1" indent="-280670">
                <a:lnSpc>
                  <a:spcPts val="3640"/>
                </a:lnSpc>
                <a:buFont typeface="Arial"/>
                <a:buChar char="•"/>
              </a:pPr>
              <a:r>
                <a:rPr lang="en-US" sz="2600">
                  <a:solidFill>
                    <a:srgbClr val="2B4B82"/>
                  </a:solidFill>
                  <a:latin typeface="Josefin Sans"/>
                </a:rPr>
                <a:t>Gameplay lebih umum/mudah dipahami dibanding game lain</a:t>
              </a:r>
            </a:p>
            <a:p>
              <a:pPr marL="561341" lvl="1" indent="-280670">
                <a:lnSpc>
                  <a:spcPts val="3640"/>
                </a:lnSpc>
                <a:buFont typeface="Arial"/>
                <a:buChar char="•"/>
              </a:pPr>
              <a:r>
                <a:rPr lang="en-US" sz="2600">
                  <a:solidFill>
                    <a:srgbClr val="2B4B82"/>
                  </a:solidFill>
                  <a:latin typeface="Josefin Sans"/>
                </a:rPr>
                <a:t>Melibatkan jumlah NPC yang banyak dan aktif bergerak</a:t>
              </a:r>
            </a:p>
            <a:p>
              <a:pPr>
                <a:lnSpc>
                  <a:spcPts val="3639"/>
                </a:lnSpc>
              </a:pPr>
              <a:endParaRPr lang="en-US" sz="2600">
                <a:solidFill>
                  <a:srgbClr val="2B4B82"/>
                </a:solidFill>
                <a:latin typeface="Josefin Sans"/>
              </a:endParaRPr>
            </a:p>
          </p:txBody>
        </p:sp>
        <p:sp>
          <p:nvSpPr>
            <p:cNvPr id="6" name="TextBox 6"/>
            <p:cNvSpPr txBox="1"/>
            <p:nvPr/>
          </p:nvSpPr>
          <p:spPr>
            <a:xfrm>
              <a:off x="203032" y="-95250"/>
              <a:ext cx="12380964" cy="1062990"/>
            </a:xfrm>
            <a:prstGeom prst="rect">
              <a:avLst/>
            </a:prstGeom>
          </p:spPr>
          <p:txBody>
            <a:bodyPr lIns="0" tIns="0" rIns="0" bIns="0" rtlCol="0" anchor="t">
              <a:spAutoFit/>
            </a:bodyPr>
            <a:lstStyle/>
            <a:p>
              <a:pPr>
                <a:lnSpc>
                  <a:spcPts val="6719"/>
                </a:lnSpc>
              </a:pPr>
              <a:r>
                <a:rPr lang="en-US" sz="4800">
                  <a:solidFill>
                    <a:srgbClr val="2B4B82"/>
                  </a:solidFill>
                  <a:latin typeface="Josefin Sans Bold"/>
                </a:rPr>
                <a:t>Penjelasan Game</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0" y="-963412"/>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0551837" y="390596"/>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138681" y="-2447996"/>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994246" y="-3759204"/>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062580" y="3776792"/>
            <a:ext cx="13825863" cy="4768365"/>
          </a:xfrm>
          <a:custGeom>
            <a:avLst/>
            <a:gdLst/>
            <a:ahLst/>
            <a:cxnLst/>
            <a:rect l="l" t="t" r="r" b="b"/>
            <a:pathLst>
              <a:path w="13825863" h="4768365">
                <a:moveTo>
                  <a:pt x="0" y="0"/>
                </a:moveTo>
                <a:lnTo>
                  <a:pt x="13825864" y="0"/>
                </a:lnTo>
                <a:lnTo>
                  <a:pt x="13825864" y="4768366"/>
                </a:lnTo>
                <a:lnTo>
                  <a:pt x="0" y="4768366"/>
                </a:lnTo>
                <a:lnTo>
                  <a:pt x="0" y="0"/>
                </a:lnTo>
                <a:close/>
              </a:path>
            </a:pathLst>
          </a:custGeom>
          <a:blipFill>
            <a:blip r:embed="rId10"/>
            <a:stretch>
              <a:fillRect/>
            </a:stretch>
          </a:blipFill>
        </p:spPr>
      </p:sp>
      <p:sp>
        <p:nvSpPr>
          <p:cNvPr id="7" name="TextBox 7"/>
          <p:cNvSpPr txBox="1"/>
          <p:nvPr/>
        </p:nvSpPr>
        <p:spPr>
          <a:xfrm>
            <a:off x="1028700" y="2458940"/>
            <a:ext cx="6023474" cy="990600"/>
          </a:xfrm>
          <a:prstGeom prst="rect">
            <a:avLst/>
          </a:prstGeom>
        </p:spPr>
        <p:txBody>
          <a:bodyPr lIns="0" tIns="0" rIns="0" bIns="0" rtlCol="0" anchor="t">
            <a:spAutoFit/>
          </a:bodyPr>
          <a:lstStyle/>
          <a:p>
            <a:pPr>
              <a:lnSpc>
                <a:spcPts val="7680"/>
              </a:lnSpc>
            </a:pPr>
            <a:r>
              <a:rPr lang="en-US" sz="6400">
                <a:solidFill>
                  <a:srgbClr val="2B4B82"/>
                </a:solidFill>
                <a:latin typeface="Josefin Sans Bold"/>
              </a:rPr>
              <a:t>Konsep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4610774" y="1441513"/>
            <a:ext cx="2645731" cy="1625922"/>
          </a:xfrm>
          <a:custGeom>
            <a:avLst/>
            <a:gdLst/>
            <a:ahLst/>
            <a:cxnLst/>
            <a:rect l="l" t="t" r="r" b="b"/>
            <a:pathLst>
              <a:path w="2645731" h="1625922">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879313" y="5316566"/>
            <a:ext cx="5758626" cy="4114800"/>
          </a:xfrm>
          <a:custGeom>
            <a:avLst/>
            <a:gdLst/>
            <a:ahLst/>
            <a:cxnLst/>
            <a:rect l="l" t="t" r="r" b="b"/>
            <a:pathLst>
              <a:path w="5758626" h="4114800">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340312" y="-1788377"/>
            <a:ext cx="1491622" cy="3229890"/>
          </a:xfrm>
          <a:custGeom>
            <a:avLst/>
            <a:gdLst/>
            <a:ahLst/>
            <a:cxnLst/>
            <a:rect l="l" t="t" r="r" b="b"/>
            <a:pathLst>
              <a:path w="1491622" h="3229890">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8242167" y="-1536821"/>
            <a:ext cx="3748344" cy="3073642"/>
          </a:xfrm>
          <a:custGeom>
            <a:avLst/>
            <a:gdLst/>
            <a:ahLst/>
            <a:cxnLst/>
            <a:rect l="l" t="t" r="r" b="b"/>
            <a:pathLst>
              <a:path w="3748344" h="3073642">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566643" y="-2441088"/>
            <a:ext cx="4317873" cy="5892879"/>
          </a:xfrm>
          <a:custGeom>
            <a:avLst/>
            <a:gdLst/>
            <a:ahLst/>
            <a:cxnLst/>
            <a:rect l="l" t="t" r="r" b="b"/>
            <a:pathLst>
              <a:path w="4317873" h="5892879">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flipH="1">
            <a:off x="1742874" y="3067435"/>
            <a:ext cx="4597438" cy="2842053"/>
          </a:xfrm>
          <a:custGeom>
            <a:avLst/>
            <a:gdLst/>
            <a:ahLst/>
            <a:cxnLst/>
            <a:rect l="l" t="t" r="r" b="b"/>
            <a:pathLst>
              <a:path w="4597438" h="2842053">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7086123" y="3451791"/>
            <a:ext cx="11032789" cy="3655271"/>
          </a:xfrm>
          <a:prstGeom prst="rect">
            <a:avLst/>
          </a:prstGeom>
        </p:spPr>
        <p:txBody>
          <a:bodyPr lIns="0" tIns="0" rIns="0" bIns="0" rtlCol="0" anchor="t">
            <a:spAutoFit/>
          </a:bodyPr>
          <a:lstStyle/>
          <a:p>
            <a:pPr algn="ctr">
              <a:lnSpc>
                <a:spcPts val="14447"/>
              </a:lnSpc>
            </a:pPr>
            <a:r>
              <a:rPr lang="en-US" sz="12039">
                <a:solidFill>
                  <a:srgbClr val="94DDDE"/>
                </a:solidFill>
                <a:latin typeface="Josefin Sans Bold"/>
              </a:rPr>
              <a:t>DEMO</a:t>
            </a:r>
          </a:p>
          <a:p>
            <a:pPr algn="ctr">
              <a:lnSpc>
                <a:spcPts val="14447"/>
              </a:lnSpc>
            </a:pPr>
            <a:r>
              <a:rPr lang="en-US" sz="12039">
                <a:solidFill>
                  <a:srgbClr val="94DDDE"/>
                </a:solidFill>
                <a:latin typeface="Josefin Sans Bold"/>
              </a:rPr>
              <a:t>GAME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1187452" y="1375697"/>
            <a:ext cx="16402749" cy="990600"/>
          </a:xfrm>
          <a:prstGeom prst="rect">
            <a:avLst/>
          </a:prstGeom>
        </p:spPr>
        <p:txBody>
          <a:bodyPr lIns="0" tIns="0" rIns="0" bIns="0" rtlCol="0" anchor="t">
            <a:spAutoFit/>
          </a:bodyPr>
          <a:lstStyle/>
          <a:p>
            <a:pPr>
              <a:lnSpc>
                <a:spcPts val="7680"/>
              </a:lnSpc>
            </a:pPr>
            <a:r>
              <a:rPr lang="en-US" sz="6400" dirty="0" err="1">
                <a:solidFill>
                  <a:srgbClr val="94DDDE"/>
                </a:solidFill>
                <a:latin typeface="Josefin Sans Bold"/>
              </a:rPr>
              <a:t>Teknologi</a:t>
            </a:r>
            <a:r>
              <a:rPr lang="en-US" sz="6400" dirty="0">
                <a:solidFill>
                  <a:srgbClr val="94DDDE"/>
                </a:solidFill>
                <a:latin typeface="Josefin Sans Bold"/>
              </a:rPr>
              <a:t> yang </a:t>
            </a:r>
            <a:r>
              <a:rPr lang="en-US" sz="6400" dirty="0" err="1">
                <a:solidFill>
                  <a:srgbClr val="94DDDE"/>
                </a:solidFill>
                <a:latin typeface="Josefin Sans Bold"/>
              </a:rPr>
              <a:t>Digunakan</a:t>
            </a:r>
            <a:endParaRPr lang="en-US" sz="6400" dirty="0">
              <a:solidFill>
                <a:srgbClr val="94DDDE"/>
              </a:solidFill>
              <a:latin typeface="Josefin Sans Bold"/>
            </a:endParaRPr>
          </a:p>
        </p:txBody>
      </p:sp>
      <p:sp>
        <p:nvSpPr>
          <p:cNvPr id="3" name="TextBox 3"/>
          <p:cNvSpPr txBox="1"/>
          <p:nvPr/>
        </p:nvSpPr>
        <p:spPr>
          <a:xfrm>
            <a:off x="1187452" y="2594991"/>
            <a:ext cx="16284641" cy="7512558"/>
          </a:xfrm>
          <a:prstGeom prst="rect">
            <a:avLst/>
          </a:prstGeom>
        </p:spPr>
        <p:txBody>
          <a:bodyPr lIns="0" tIns="0" rIns="0" bIns="0" rtlCol="0" anchor="t">
            <a:spAutoFit/>
          </a:bodyPr>
          <a:lstStyle/>
          <a:p>
            <a:pPr marL="561342" lvl="1" indent="-280671">
              <a:lnSpc>
                <a:spcPts val="3822"/>
              </a:lnSpc>
              <a:buFont typeface="Arial"/>
              <a:buChar char="•"/>
            </a:pPr>
            <a:r>
              <a:rPr lang="en-US" sz="2600" u="sng" spc="75">
                <a:solidFill>
                  <a:srgbClr val="94DDDE"/>
                </a:solidFill>
                <a:latin typeface="Josefin Sans"/>
                <a:hlinkClick r:id="rId2" tooltip="https://unity.com/"/>
              </a:rPr>
              <a:t>Unity</a:t>
            </a:r>
            <a:r>
              <a:rPr lang="en-US" sz="2600" spc="75">
                <a:solidFill>
                  <a:srgbClr val="94DDDE"/>
                </a:solidFill>
                <a:latin typeface="Josefin Sans"/>
              </a:rPr>
              <a:t>, Merupakan lingkungan pengembangan perangkat lunak dan game engine yang memungkinkan pembuat game untuk membuat, mengelola, dan merancang aplikasi berbasis 2D maupun 3D.</a:t>
            </a:r>
          </a:p>
          <a:p>
            <a:pPr>
              <a:lnSpc>
                <a:spcPts val="3822"/>
              </a:lnSpc>
            </a:pPr>
            <a:endParaRPr lang="en-US" sz="2600" spc="75">
              <a:solidFill>
                <a:srgbClr val="94DDDE"/>
              </a:solidFill>
              <a:latin typeface="Josefin Sans"/>
            </a:endParaRPr>
          </a:p>
          <a:p>
            <a:pPr marL="561342" lvl="1" indent="-280671">
              <a:lnSpc>
                <a:spcPts val="3822"/>
              </a:lnSpc>
              <a:buFont typeface="Arial"/>
              <a:buChar char="•"/>
            </a:pPr>
            <a:r>
              <a:rPr lang="en-US" sz="2600" u="sng" spc="75">
                <a:solidFill>
                  <a:srgbClr val="94DDDE"/>
                </a:solidFill>
                <a:latin typeface="Josefin Sans"/>
                <a:hlinkClick r:id="rId3" tooltip="https://github.com/thefuntastic/Unity3d-Finite-State-Machine"/>
              </a:rPr>
              <a:t>MonsterLove StateMachine</a:t>
            </a:r>
            <a:r>
              <a:rPr lang="en-US" sz="2600" spc="75">
                <a:solidFill>
                  <a:srgbClr val="94DDDE"/>
                </a:solidFill>
                <a:latin typeface="Josefin Sans"/>
              </a:rPr>
              <a:t>, Merupakan plugin untuk Unity yang menyediakan Finite State Machine (FSM) untuk membantu pengembang mengatur logika perpindahan keadaan dalam game dengan lebih terstruktur.</a:t>
            </a:r>
          </a:p>
          <a:p>
            <a:pPr>
              <a:lnSpc>
                <a:spcPts val="3822"/>
              </a:lnSpc>
            </a:pPr>
            <a:endParaRPr lang="en-US" sz="2600" spc="75">
              <a:solidFill>
                <a:srgbClr val="94DDDE"/>
              </a:solidFill>
              <a:latin typeface="Josefin Sans"/>
            </a:endParaRPr>
          </a:p>
          <a:p>
            <a:pPr marL="561342" lvl="1" indent="-280671">
              <a:lnSpc>
                <a:spcPts val="3822"/>
              </a:lnSpc>
              <a:buFont typeface="Arial"/>
              <a:buChar char="•"/>
            </a:pPr>
            <a:r>
              <a:rPr lang="en-US" sz="2600" u="sng" spc="75">
                <a:solidFill>
                  <a:srgbClr val="94DDDE"/>
                </a:solidFill>
                <a:latin typeface="Josefin Sans"/>
                <a:hlinkClick r:id="rId4" tooltip="https://assetstore.unity.com/packages/tools/visual-scripting/behavior-bricks-74816"/>
              </a:rPr>
              <a:t>Behavior Bricks</a:t>
            </a:r>
            <a:r>
              <a:rPr lang="en-US" sz="2600" spc="75">
                <a:solidFill>
                  <a:srgbClr val="94DDDE"/>
                </a:solidFill>
                <a:latin typeface="Josefin Sans"/>
              </a:rPr>
              <a:t>, Merupakan alat visual scripting di Unity yang memfasilitasi pengembangan game dengan memungkinkan pengembang untuk merancang logika gameplay menggunakan blok-blok visual dan menghubungkannya secara intuitif.</a:t>
            </a:r>
          </a:p>
          <a:p>
            <a:pPr>
              <a:lnSpc>
                <a:spcPts val="3822"/>
              </a:lnSpc>
            </a:pPr>
            <a:endParaRPr lang="en-US" sz="2600" spc="75">
              <a:solidFill>
                <a:srgbClr val="94DDDE"/>
              </a:solidFill>
              <a:latin typeface="Josefin Sans"/>
            </a:endParaRPr>
          </a:p>
          <a:p>
            <a:pPr marL="561342" lvl="1" indent="-280671">
              <a:lnSpc>
                <a:spcPts val="3822"/>
              </a:lnSpc>
              <a:buFont typeface="Arial"/>
              <a:buChar char="•"/>
            </a:pPr>
            <a:r>
              <a:rPr lang="en-US" sz="2600" u="sng" spc="75">
                <a:solidFill>
                  <a:srgbClr val="94DDDE"/>
                </a:solidFill>
                <a:latin typeface="Josefin Sans"/>
                <a:hlinkClick r:id="rId5" tooltip="https://assetstore.unity.com/packages/essentials/starter-assets-third-person-character-controller-urp-196526"/>
              </a:rPr>
              <a:t>Starter Assets - Third Person Character Controller</a:t>
            </a:r>
            <a:r>
              <a:rPr lang="en-US" sz="2600" spc="75">
                <a:solidFill>
                  <a:srgbClr val="94DDDE"/>
                </a:solidFill>
                <a:latin typeface="Josefin Sans"/>
              </a:rPr>
              <a:t>, Adalah sebuah paket asset di Unity yang menyediakan karakter pengendali pihak ketiga (third-person) sebagai dasar untuk pengembangan game, termasuk kontrol karakter, animasi, dan fitur-fitur dasar lainnya.</a:t>
            </a:r>
          </a:p>
          <a:p>
            <a:pPr>
              <a:lnSpc>
                <a:spcPts val="2940"/>
              </a:lnSpc>
            </a:pPr>
            <a:endParaRPr lang="en-US" sz="2600" spc="75">
              <a:solidFill>
                <a:srgbClr val="94DDDE"/>
              </a:solidFill>
              <a:latin typeface="Josefi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370694" y="2641748"/>
            <a:ext cx="10531354" cy="990600"/>
          </a:xfrm>
          <a:prstGeom prst="rect">
            <a:avLst/>
          </a:prstGeom>
        </p:spPr>
        <p:txBody>
          <a:bodyPr lIns="0" tIns="0" rIns="0" bIns="0" rtlCol="0" anchor="t">
            <a:spAutoFit/>
          </a:bodyPr>
          <a:lstStyle/>
          <a:p>
            <a:pPr>
              <a:lnSpc>
                <a:spcPts val="7680"/>
              </a:lnSpc>
            </a:pPr>
            <a:r>
              <a:rPr lang="en-US" sz="6400">
                <a:solidFill>
                  <a:srgbClr val="2B4B82"/>
                </a:solidFill>
                <a:latin typeface="Josefin Sans Bold"/>
              </a:rPr>
              <a:t>Behavior hostage (FSM)</a:t>
            </a:r>
          </a:p>
        </p:txBody>
      </p:sp>
      <p:sp>
        <p:nvSpPr>
          <p:cNvPr id="3" name="Freeform 3"/>
          <p:cNvSpPr/>
          <p:nvPr/>
        </p:nvSpPr>
        <p:spPr>
          <a:xfrm>
            <a:off x="0" y="-963412"/>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10551837" y="390596"/>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3138681" y="-2447996"/>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4994246" y="-3759204"/>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1370694" y="4062180"/>
            <a:ext cx="15258477" cy="5765546"/>
          </a:xfrm>
          <a:prstGeom prst="rect">
            <a:avLst/>
          </a:prstGeom>
        </p:spPr>
        <p:txBody>
          <a:bodyPr lIns="0" tIns="0" rIns="0" bIns="0" rtlCol="0" anchor="t">
            <a:spAutoFit/>
          </a:bodyPr>
          <a:lstStyle/>
          <a:p>
            <a:pPr marL="584943" lvl="1" indent="-292472" algn="just">
              <a:lnSpc>
                <a:spcPts val="3793"/>
              </a:lnSpc>
              <a:buFont typeface="Arial"/>
              <a:buChar char="•"/>
            </a:pPr>
            <a:r>
              <a:rPr lang="en-US" sz="2709">
                <a:solidFill>
                  <a:srgbClr val="2B4B82"/>
                </a:solidFill>
                <a:latin typeface="Josefin Sans"/>
              </a:rPr>
              <a:t>Ketika berada di dekat markas pemain, mereka akan menuju markas pemain.</a:t>
            </a:r>
          </a:p>
          <a:p>
            <a:pPr marL="584943" lvl="1" indent="-292472" algn="just">
              <a:lnSpc>
                <a:spcPts val="3793"/>
              </a:lnSpc>
              <a:buFont typeface="Arial"/>
              <a:buChar char="•"/>
            </a:pPr>
            <a:r>
              <a:rPr lang="en-US" sz="2709">
                <a:solidFill>
                  <a:srgbClr val="2B4B82"/>
                </a:solidFill>
                <a:latin typeface="Josefin Sans"/>
              </a:rPr>
              <a:t>Ketika berada di dekat markas teroris, mereka akan menuju markas teroris.</a:t>
            </a:r>
          </a:p>
          <a:p>
            <a:pPr marL="584943" lvl="1" indent="-292472" algn="just">
              <a:lnSpc>
                <a:spcPts val="3793"/>
              </a:lnSpc>
              <a:buFont typeface="Arial"/>
              <a:buChar char="•"/>
            </a:pPr>
            <a:r>
              <a:rPr lang="en-US" sz="2709">
                <a:solidFill>
                  <a:srgbClr val="2B4B82"/>
                </a:solidFill>
                <a:latin typeface="Josefin Sans"/>
              </a:rPr>
              <a:t>Jika berada di dekat teroris, mereka akan mengikuti teroris.</a:t>
            </a:r>
          </a:p>
          <a:p>
            <a:pPr marL="584943" lvl="1" indent="-292472" algn="just">
              <a:lnSpc>
                <a:spcPts val="3793"/>
              </a:lnSpc>
              <a:buFont typeface="Arial"/>
              <a:buChar char="•"/>
            </a:pPr>
            <a:r>
              <a:rPr lang="en-US" sz="2709">
                <a:solidFill>
                  <a:srgbClr val="2B4B82"/>
                </a:solidFill>
                <a:latin typeface="Josefin Sans"/>
              </a:rPr>
              <a:t>Jika berada di dekat pemain, mereka akan mengikuti pemain.</a:t>
            </a:r>
          </a:p>
          <a:p>
            <a:pPr marL="584943" lvl="1" indent="-292472" algn="just">
              <a:lnSpc>
                <a:spcPts val="3793"/>
              </a:lnSpc>
              <a:buFont typeface="Arial"/>
              <a:buChar char="•"/>
            </a:pPr>
            <a:r>
              <a:rPr lang="en-US" sz="2709">
                <a:solidFill>
                  <a:srgbClr val="2B4B82"/>
                </a:solidFill>
                <a:latin typeface="Josefin Sans"/>
              </a:rPr>
              <a:t>Jika tidak ada pemain atau teroris di sekitar mereka, mereka akan menuju area perlindungan terdekat.</a:t>
            </a:r>
          </a:p>
          <a:p>
            <a:pPr algn="just">
              <a:lnSpc>
                <a:spcPts val="3793"/>
              </a:lnSpc>
            </a:pPr>
            <a:endParaRPr lang="en-US" sz="2709">
              <a:solidFill>
                <a:srgbClr val="2B4B82"/>
              </a:solidFill>
              <a:latin typeface="Josefin Sans"/>
            </a:endParaRPr>
          </a:p>
          <a:p>
            <a:pPr algn="just">
              <a:lnSpc>
                <a:spcPts val="3793"/>
              </a:lnSpc>
            </a:pPr>
            <a:r>
              <a:rPr lang="en-US" sz="2709">
                <a:solidFill>
                  <a:srgbClr val="2B4B82"/>
                </a:solidFill>
                <a:latin typeface="Josefin Sans"/>
              </a:rPr>
              <a:t>Perilaku sandera dikendalikan oleh sebuah finite state machine atau FSM yang diimplementasikan menggunakan library MonsterLove.StateMachine di Unity. FSM mengelola berbagai keadaan seperti inisialisasi, idle, dan mengikuti target.</a:t>
            </a:r>
          </a:p>
          <a:p>
            <a:pPr algn="just">
              <a:lnSpc>
                <a:spcPts val="3793"/>
              </a:lnSpc>
            </a:pPr>
            <a:r>
              <a:rPr lang="en-US" sz="2709">
                <a:solidFill>
                  <a:srgbClr val="2B4B82"/>
                </a:solidFill>
                <a:latin typeface="Josefin Sans"/>
              </a:rPr>
              <a:t>Mari kita bahas komponen-komponen kunci dari kode tersebut:</a:t>
            </a:r>
          </a:p>
          <a:p>
            <a:pPr algn="just">
              <a:lnSpc>
                <a:spcPts val="3793"/>
              </a:lnSpc>
            </a:pPr>
            <a:endParaRPr lang="en-US" sz="2709">
              <a:solidFill>
                <a:srgbClr val="2B4B82"/>
              </a:solidFill>
              <a:latin typeface="Josefi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3859278" y="2769571"/>
            <a:ext cx="7411325" cy="4635447"/>
          </a:xfrm>
          <a:custGeom>
            <a:avLst/>
            <a:gdLst/>
            <a:ahLst/>
            <a:cxnLst/>
            <a:rect l="l" t="t" r="r" b="b"/>
            <a:pathLst>
              <a:path w="7411325" h="4635447">
                <a:moveTo>
                  <a:pt x="0" y="0"/>
                </a:moveTo>
                <a:lnTo>
                  <a:pt x="7411326" y="0"/>
                </a:lnTo>
                <a:lnTo>
                  <a:pt x="7411326"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320348" y="712171"/>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1586189"/>
            <a:ext cx="16380007" cy="1009141"/>
          </a:xfrm>
          <a:custGeom>
            <a:avLst/>
            <a:gdLst/>
            <a:ahLst/>
            <a:cxnLst/>
            <a:rect l="l" t="t" r="r" b="b"/>
            <a:pathLst>
              <a:path w="16380007" h="1009141">
                <a:moveTo>
                  <a:pt x="0" y="0"/>
                </a:moveTo>
                <a:lnTo>
                  <a:pt x="16380007" y="0"/>
                </a:lnTo>
                <a:lnTo>
                  <a:pt x="16380007" y="1009140"/>
                </a:lnTo>
                <a:lnTo>
                  <a:pt x="0" y="1009140"/>
                </a:lnTo>
                <a:lnTo>
                  <a:pt x="0" y="0"/>
                </a:lnTo>
                <a:close/>
              </a:path>
            </a:pathLst>
          </a:custGeom>
          <a:blipFill>
            <a:blip r:embed="rId4"/>
            <a:stretch>
              <a:fillRect b="-2246"/>
            </a:stretch>
          </a:blipFill>
        </p:spPr>
      </p:sp>
      <p:sp>
        <p:nvSpPr>
          <p:cNvPr id="5" name="Freeform 5"/>
          <p:cNvSpPr/>
          <p:nvPr/>
        </p:nvSpPr>
        <p:spPr>
          <a:xfrm>
            <a:off x="1028700" y="5474245"/>
            <a:ext cx="16380007" cy="1089538"/>
          </a:xfrm>
          <a:custGeom>
            <a:avLst/>
            <a:gdLst/>
            <a:ahLst/>
            <a:cxnLst/>
            <a:rect l="l" t="t" r="r" b="b"/>
            <a:pathLst>
              <a:path w="16380007" h="1089538">
                <a:moveTo>
                  <a:pt x="0" y="0"/>
                </a:moveTo>
                <a:lnTo>
                  <a:pt x="16380007" y="0"/>
                </a:lnTo>
                <a:lnTo>
                  <a:pt x="16380007" y="1089538"/>
                </a:lnTo>
                <a:lnTo>
                  <a:pt x="0" y="1089538"/>
                </a:lnTo>
                <a:lnTo>
                  <a:pt x="0" y="0"/>
                </a:lnTo>
                <a:close/>
              </a:path>
            </a:pathLst>
          </a:custGeom>
          <a:blipFill>
            <a:blip r:embed="rId5"/>
            <a:stretch>
              <a:fillRect/>
            </a:stretch>
          </a:blipFill>
        </p:spPr>
      </p:sp>
      <p:sp>
        <p:nvSpPr>
          <p:cNvPr id="6" name="TextBox 6"/>
          <p:cNvSpPr txBox="1"/>
          <p:nvPr/>
        </p:nvSpPr>
        <p:spPr>
          <a:xfrm>
            <a:off x="1001265" y="537527"/>
            <a:ext cx="5440494" cy="832548"/>
          </a:xfrm>
          <a:prstGeom prst="rect">
            <a:avLst/>
          </a:prstGeom>
        </p:spPr>
        <p:txBody>
          <a:bodyPr lIns="0" tIns="0" rIns="0" bIns="0" rtlCol="0" anchor="t">
            <a:spAutoFit/>
          </a:bodyPr>
          <a:lstStyle/>
          <a:p>
            <a:pPr algn="ctr">
              <a:lnSpc>
                <a:spcPts val="6778"/>
              </a:lnSpc>
            </a:pPr>
            <a:r>
              <a:rPr lang="en-US" sz="4841">
                <a:solidFill>
                  <a:srgbClr val="000000"/>
                </a:solidFill>
                <a:latin typeface="Josefin Sans Bold"/>
              </a:rPr>
              <a:t>1. Serialized Fields:</a:t>
            </a:r>
          </a:p>
        </p:txBody>
      </p:sp>
      <p:sp>
        <p:nvSpPr>
          <p:cNvPr id="7" name="TextBox 7"/>
          <p:cNvSpPr txBox="1"/>
          <p:nvPr/>
        </p:nvSpPr>
        <p:spPr>
          <a:xfrm>
            <a:off x="1028700" y="2931496"/>
            <a:ext cx="13601486" cy="1198880"/>
          </a:xfrm>
          <a:prstGeom prst="rect">
            <a:avLst/>
          </a:prstGeom>
        </p:spPr>
        <p:txBody>
          <a:bodyPr lIns="0" tIns="0" rIns="0" bIns="0" rtlCol="0" anchor="t">
            <a:spAutoFit/>
          </a:bodyPr>
          <a:lstStyle/>
          <a:p>
            <a:pPr>
              <a:lnSpc>
                <a:spcPts val="3220"/>
              </a:lnSpc>
            </a:pPr>
            <a:r>
              <a:rPr lang="en-US" sz="2300">
                <a:solidFill>
                  <a:srgbClr val="000000"/>
                </a:solidFill>
                <a:latin typeface="Josefin Sans"/>
              </a:rPr>
              <a:t>Bidang ini diserialkan dan diekspos di Unity Inspector. NavMeshAgent adalah komponen untuk pencarian jalur dan navigasi pada permukaan NavMesh. maxFollowDistance adalah jarak maksimum di dalamnya sandera akan mengikuti target.</a:t>
            </a:r>
          </a:p>
        </p:txBody>
      </p:sp>
      <p:sp>
        <p:nvSpPr>
          <p:cNvPr id="8" name="TextBox 8"/>
          <p:cNvSpPr txBox="1"/>
          <p:nvPr/>
        </p:nvSpPr>
        <p:spPr>
          <a:xfrm>
            <a:off x="1001265" y="4425651"/>
            <a:ext cx="4796433" cy="829519"/>
          </a:xfrm>
          <a:prstGeom prst="rect">
            <a:avLst/>
          </a:prstGeom>
        </p:spPr>
        <p:txBody>
          <a:bodyPr lIns="0" tIns="0" rIns="0" bIns="0" rtlCol="0" anchor="t">
            <a:spAutoFit/>
          </a:bodyPr>
          <a:lstStyle/>
          <a:p>
            <a:pPr algn="ctr">
              <a:lnSpc>
                <a:spcPts val="6778"/>
              </a:lnSpc>
            </a:pPr>
            <a:r>
              <a:rPr lang="en-US" sz="4841">
                <a:solidFill>
                  <a:srgbClr val="000000"/>
                </a:solidFill>
                <a:latin typeface="Josefin Sans Bold"/>
              </a:rPr>
              <a:t>2. Private Fields:</a:t>
            </a:r>
          </a:p>
        </p:txBody>
      </p:sp>
      <p:sp>
        <p:nvSpPr>
          <p:cNvPr id="9" name="TextBox 9"/>
          <p:cNvSpPr txBox="1"/>
          <p:nvPr/>
        </p:nvSpPr>
        <p:spPr>
          <a:xfrm>
            <a:off x="1001265" y="7105657"/>
            <a:ext cx="13601486" cy="798830"/>
          </a:xfrm>
          <a:prstGeom prst="rect">
            <a:avLst/>
          </a:prstGeom>
        </p:spPr>
        <p:txBody>
          <a:bodyPr lIns="0" tIns="0" rIns="0" bIns="0" rtlCol="0" anchor="t">
            <a:spAutoFit/>
          </a:bodyPr>
          <a:lstStyle/>
          <a:p>
            <a:pPr>
              <a:lnSpc>
                <a:spcPts val="3220"/>
              </a:lnSpc>
            </a:pPr>
            <a:r>
              <a:rPr lang="en-US" sz="2300">
                <a:solidFill>
                  <a:srgbClr val="000000"/>
                </a:solidFill>
                <a:latin typeface="Josefin Sans"/>
              </a:rPr>
              <a:t>target adalah referensi ke target saat ini yang sedang diikuti sandera, dan isAtHQ adalah bendera boolean yang menunjukkan apakah sandera berada di markas besar.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839</Words>
  <Application>Microsoft Office PowerPoint</Application>
  <PresentationFormat>Custom</PresentationFormat>
  <Paragraphs>70</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Josefin Sans</vt:lpstr>
      <vt:lpstr>Calibri</vt:lpstr>
      <vt:lpstr>Arial</vt:lpstr>
      <vt:lpstr>Open Sans Bold</vt:lpstr>
      <vt:lpstr>Josefin Sans Bold</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Biru Elemen &amp; Mockup Isometrik Teknologi dalam Pendidikan Presentasi Teknologi</dc:title>
  <cp:lastModifiedBy>Maulana</cp:lastModifiedBy>
  <cp:revision>2</cp:revision>
  <dcterms:created xsi:type="dcterms:W3CDTF">2006-08-16T00:00:00Z</dcterms:created>
  <dcterms:modified xsi:type="dcterms:W3CDTF">2023-11-16T10:16:22Z</dcterms:modified>
  <dc:identifier>DAF0UJDSsAY</dc:identifier>
</cp:coreProperties>
</file>